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5" r:id="rId7"/>
    <p:sldId id="263" r:id="rId8"/>
    <p:sldId id="266" r:id="rId9"/>
    <p:sldId id="268" r:id="rId10"/>
    <p:sldId id="269" r:id="rId11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EE0879-B4F5-40F8-B21B-6245956C1982}" v="7" dt="2022-04-26T20:10:33.8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8" autoAdjust="0"/>
    <p:restoredTop sz="75793" autoAdjust="0"/>
  </p:normalViewPr>
  <p:slideViewPr>
    <p:cSldViewPr snapToGrid="0">
      <p:cViewPr varScale="1">
        <p:scale>
          <a:sx n="86" d="100"/>
          <a:sy n="86" d="100"/>
        </p:scale>
        <p:origin x="15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healthis-my.sharepoint.com/personal/insigurd_landspitali_is/Documents/FS2/Umb&#243;tarverkefni/Gl&#230;rur%20fr&#225;%20Ameliu/Blancing%20measuring%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Gæði lyfjasaga á tímabilinu 04/02/2022- 22/04/2022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Sheet1!$B$4:$B$16</c:f>
              <c:numCache>
                <c:formatCode>d\-mmm</c:formatCode>
                <c:ptCount val="13"/>
                <c:pt idx="0">
                  <c:v>44596</c:v>
                </c:pt>
                <c:pt idx="1">
                  <c:v>44602</c:v>
                </c:pt>
                <c:pt idx="2">
                  <c:v>44610</c:v>
                </c:pt>
                <c:pt idx="3">
                  <c:v>44617</c:v>
                </c:pt>
                <c:pt idx="4">
                  <c:v>44622</c:v>
                </c:pt>
                <c:pt idx="5">
                  <c:v>44628</c:v>
                </c:pt>
                <c:pt idx="6">
                  <c:v>44631</c:v>
                </c:pt>
                <c:pt idx="7">
                  <c:v>44634</c:v>
                </c:pt>
                <c:pt idx="8">
                  <c:v>44644</c:v>
                </c:pt>
                <c:pt idx="9">
                  <c:v>44650</c:v>
                </c:pt>
                <c:pt idx="10">
                  <c:v>44659</c:v>
                </c:pt>
                <c:pt idx="11">
                  <c:v>44664</c:v>
                </c:pt>
                <c:pt idx="12">
                  <c:v>44673</c:v>
                </c:pt>
              </c:numCache>
            </c:numRef>
          </c:cat>
          <c:val>
            <c:numRef>
              <c:f>Sheet1!$I$4:$I$16</c:f>
              <c:numCache>
                <c:formatCode>General</c:formatCode>
                <c:ptCount val="13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4</c:v>
                </c:pt>
                <c:pt idx="12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0F3-4673-AC71-9A2190B41B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6647952"/>
        <c:axId val="456644016"/>
      </c:lineChart>
      <c:dateAx>
        <c:axId val="4566479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s-IS" sz="1200" b="1"/>
                  <a:t>Dagsetningar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d\-m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644016"/>
        <c:crosses val="autoZero"/>
        <c:auto val="1"/>
        <c:lblOffset val="100"/>
        <c:baseTimeUnit val="days"/>
      </c:dateAx>
      <c:valAx>
        <c:axId val="456644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s-IS" sz="1200" b="1"/>
                  <a:t>Gæði lyfjasga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647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88041-8D42-466C-9329-0B9EAC079D74}" type="datetimeFigureOut">
              <a:rPr lang="is-IS" smtClean="0"/>
              <a:t>08.11.2022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E1E66-BC77-45F9-98DF-F8F8A3536EF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75181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DE1E66-BC77-45F9-98DF-F8F8A3536EF7}" type="slidenum">
              <a:rPr lang="is-IS" smtClean="0"/>
              <a:t>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41351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DE1E66-BC77-45F9-98DF-F8F8A3536EF7}" type="slidenum">
              <a:rPr lang="is-IS" smtClean="0"/>
              <a:t>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33035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DE1E66-BC77-45F9-98DF-F8F8A3536EF7}" type="slidenum">
              <a:rPr lang="is-IS" smtClean="0"/>
              <a:t>3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66305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DE1E66-BC77-45F9-98DF-F8F8A3536EF7}" type="slidenum">
              <a:rPr lang="is-IS" smtClean="0"/>
              <a:t>4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95681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s-I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DE1E66-BC77-45F9-98DF-F8F8A3536EF7}" type="slidenum">
              <a:rPr lang="is-IS" smtClean="0"/>
              <a:t>5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87503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DE1E66-BC77-45F9-98DF-F8F8A3536EF7}" type="slidenum">
              <a:rPr lang="is-IS" smtClean="0"/>
              <a:t>6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980496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DE1E66-BC77-45F9-98DF-F8F8A3536EF7}" type="slidenum">
              <a:rPr lang="is-IS" smtClean="0"/>
              <a:t>7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411949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DE1E66-BC77-45F9-98DF-F8F8A3536EF7}" type="slidenum">
              <a:rPr lang="is-IS" smtClean="0"/>
              <a:t>8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352474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DE1E66-BC77-45F9-98DF-F8F8A3536EF7}" type="slidenum">
              <a:rPr lang="is-IS" smtClean="0"/>
              <a:t>9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032002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B49EC-5B73-4339-8F43-FEB3F31C5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AEE6B4-FD53-426B-9809-EA69B205E3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5E51C-4FA9-4238-86F1-1985FBBA7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29AC-3261-4029-B843-A1F89D97680C}" type="datetimeFigureOut">
              <a:rPr lang="is-IS" smtClean="0"/>
              <a:t>08.11.2022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23B42-7F2E-40E4-9608-EEA883017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A17BB-C43B-4ADC-BE6E-2B66574C0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7AEC-2388-4CC6-A300-A0B02DA7BDA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76554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749E7-F2DA-427A-BB06-2D1509539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834928-C16F-4578-BC99-4E5C694612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4ACC6-E5F9-46BE-A892-F0CFF9141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29AC-3261-4029-B843-A1F89D97680C}" type="datetimeFigureOut">
              <a:rPr lang="is-IS" smtClean="0"/>
              <a:t>08.11.2022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175CC-3673-4BC8-BBD5-8818DE96B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FA28C-C410-4A11-B34A-534CA9869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7AEC-2388-4CC6-A300-A0B02DA7BDA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8108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7CB332-D20A-45E0-A91F-CD9EF1F95C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FFCC09-F44C-4386-AB71-23A1050B2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25692D-FAAC-4DD6-931D-85DFB05F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29AC-3261-4029-B843-A1F89D97680C}" type="datetimeFigureOut">
              <a:rPr lang="is-IS" smtClean="0"/>
              <a:t>08.11.2022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20ACA-6781-4F9E-BB15-2A2B8492B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EF9D3-2018-4C45-BF75-548384DBB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7AEC-2388-4CC6-A300-A0B02DA7BDA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28843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AF37C-85AC-4E0C-85F3-03AAC141D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2ACA4-6003-4A7B-BD0A-246C43B3E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2B748B-0D7B-4155-B326-530D02BD8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29AC-3261-4029-B843-A1F89D97680C}" type="datetimeFigureOut">
              <a:rPr lang="is-IS" smtClean="0"/>
              <a:t>08.11.2022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6230F-9629-4FD4-8C9F-F85BD2FBC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AEC5C-1175-4CCA-8245-1707E5B4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7AEC-2388-4CC6-A300-A0B02DA7BDA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4371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7CF4-53E4-40D1-9C35-BC147CBAD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ED656-2D47-44EB-98B7-909B80C54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A9ED7-D115-4877-8A74-C78B1ADB4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29AC-3261-4029-B843-A1F89D97680C}" type="datetimeFigureOut">
              <a:rPr lang="is-IS" smtClean="0"/>
              <a:t>08.11.2022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1C05D-3B27-4676-93DA-332F5AEF8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005AE-EFBF-419F-95F7-6D02A0EE7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7AEC-2388-4CC6-A300-A0B02DA7BDA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0954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3A15A-AB8E-4A6F-A8BB-5FB3C183C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9CFAE-304D-452A-A586-F1AE7C824E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F75947-6826-4426-9394-AB88DA77D2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CC9547-0E21-4F45-9DBE-949B09C74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29AC-3261-4029-B843-A1F89D97680C}" type="datetimeFigureOut">
              <a:rPr lang="is-IS" smtClean="0"/>
              <a:t>08.11.2022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B736F-B1BD-4B23-8856-2EA0E42DF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F76D9C-97FA-4ADF-8A18-2A8B16510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7AEC-2388-4CC6-A300-A0B02DA7BDA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6974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30D9F-92B7-41F0-A01C-A790D4B2C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027F52-CCF6-4903-8A34-AAA8EE450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7BCD8-89D3-4109-8504-E1C22BEEC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05FBA3-D9AD-4D2F-A335-6CF66F3AEC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F71FEB-21A6-4512-B733-D42DA1CE3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0AB0E4-D510-4FF9-9D99-55B5685BB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29AC-3261-4029-B843-A1F89D97680C}" type="datetimeFigureOut">
              <a:rPr lang="is-IS" smtClean="0"/>
              <a:t>08.11.2022</a:t>
            </a:fld>
            <a:endParaRPr lang="is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4A851E-FB61-4559-BBDD-13867D3D7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25316D-AF69-476B-81F2-07DBD8CB7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7AEC-2388-4CC6-A300-A0B02DA7BDA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88452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3CC5B-2F30-4853-B8B4-05CF910A6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426C3-4B20-4EDC-9540-E3C65BF60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29AC-3261-4029-B843-A1F89D97680C}" type="datetimeFigureOut">
              <a:rPr lang="is-IS" smtClean="0"/>
              <a:t>08.11.2022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1EDDBC-F93E-4182-B780-47DF43EE5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D7CCF6-F0F7-4E27-B46F-97132DC7A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7AEC-2388-4CC6-A300-A0B02DA7BDA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3296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5722D6-CB96-4DD4-B07F-CC04C4CF3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29AC-3261-4029-B843-A1F89D97680C}" type="datetimeFigureOut">
              <a:rPr lang="is-IS" smtClean="0"/>
              <a:t>08.11.2022</a:t>
            </a:fld>
            <a:endParaRPr lang="is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64E53F-2E02-425E-A5E6-0635BDF5F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2921C1-0435-4985-85ED-1EF6F3D35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7AEC-2388-4CC6-A300-A0B02DA7BDA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14963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08155-66F7-45CC-B973-31B9E9E04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6FF59-1389-4490-B46F-486BD8EF1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1D55AF-EA40-4E05-A2A8-5D215387B4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8ADE89-BA73-4B30-88C0-78442BFAA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29AC-3261-4029-B843-A1F89D97680C}" type="datetimeFigureOut">
              <a:rPr lang="is-IS" smtClean="0"/>
              <a:t>08.11.2022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ACF33-22BE-4F08-891A-1B48889A5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172A7-3046-4523-A909-E9D630F2D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7AEC-2388-4CC6-A300-A0B02DA7BDA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8567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FFF45-AD2F-4D40-B201-47F7541BF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CC6A7E-8570-44F5-B328-DEFB028251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D4880F-C5F2-4F2D-8ED3-F7EEFF94C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BA2A6A-613D-4365-AB02-C98B4238D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29AC-3261-4029-B843-A1F89D97680C}" type="datetimeFigureOut">
              <a:rPr lang="is-IS" smtClean="0"/>
              <a:t>08.11.2022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78EC5-D445-4040-BA57-F55FD54D0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D41B42-A808-4376-93CC-10B77D971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7AEC-2388-4CC6-A300-A0B02DA7BDA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7268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97595D-05D2-4D12-906F-101A4F9FF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37B7C9-A664-44FE-99F8-DC4E4439B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1D7F7-E5F5-492E-9B9F-5102830BDF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129AC-3261-4029-B843-A1F89D97680C}" type="datetimeFigureOut">
              <a:rPr lang="is-IS" smtClean="0"/>
              <a:t>08.11.2022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629A8-00A5-40A6-83AF-CB2D5A868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9A1D9-68CB-4E43-977A-D3CE82E88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57AEC-2388-4CC6-A300-A0B02DA7BDA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03654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4D72C5-23CB-4F90-9307-F2D8546D45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5516" y="2296870"/>
            <a:ext cx="9833548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2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Umbætur</a:t>
            </a:r>
            <a:r>
              <a:rPr lang="en-US" sz="32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í </a:t>
            </a:r>
            <a:r>
              <a:rPr lang="en-US" sz="32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að</a:t>
            </a:r>
            <a:r>
              <a:rPr lang="en-US" sz="32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fjölga</a:t>
            </a:r>
            <a:r>
              <a:rPr lang="en-US" sz="32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lyfjasögum</a:t>
            </a:r>
            <a:r>
              <a:rPr lang="en-US" sz="32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sem</a:t>
            </a:r>
            <a:r>
              <a:rPr lang="en-US" sz="32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lyfjafræðingar taka á </a:t>
            </a:r>
            <a:r>
              <a:rPr lang="en-US" sz="32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Bráðamóttöku</a:t>
            </a:r>
            <a:r>
              <a:rPr lang="en-US" sz="32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í Fossvogi</a:t>
            </a:r>
            <a:br>
              <a:rPr lang="en-US" sz="32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32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D1A8AA88-31A2-400B-AD3B-93791C29F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9226" y="2890979"/>
            <a:ext cx="9833548" cy="2693976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2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2"/>
              </a:solidFill>
            </a:endParaRPr>
          </a:p>
          <a:p>
            <a:pPr algn="l"/>
            <a:endParaRPr lang="en-US" sz="1800" dirty="0">
              <a:solidFill>
                <a:schemeClr val="tx2"/>
              </a:solidFill>
            </a:endParaRP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Ingibjörg Sigurðardóttir</a:t>
            </a:r>
          </a:p>
          <a:p>
            <a:pPr algn="l"/>
            <a:r>
              <a:rPr lang="en-US" sz="1800" dirty="0" err="1">
                <a:solidFill>
                  <a:schemeClr val="tx2"/>
                </a:solidFill>
              </a:rPr>
              <a:t>Lyfjafræðingur</a:t>
            </a:r>
            <a:r>
              <a:rPr lang="en-US" sz="1800" dirty="0">
                <a:solidFill>
                  <a:schemeClr val="tx2"/>
                </a:solidFill>
              </a:rPr>
              <a:t> í </a:t>
            </a:r>
            <a:r>
              <a:rPr lang="en-US" sz="1800" dirty="0" err="1">
                <a:solidFill>
                  <a:schemeClr val="tx2"/>
                </a:solidFill>
              </a:rPr>
              <a:t>sérnámi</a:t>
            </a:r>
            <a:r>
              <a:rPr lang="en-US" sz="1800" dirty="0">
                <a:solidFill>
                  <a:schemeClr val="tx2"/>
                </a:solidFill>
              </a:rPr>
              <a:t> í </a:t>
            </a:r>
            <a:r>
              <a:rPr lang="en-US" sz="1800" dirty="0" err="1">
                <a:solidFill>
                  <a:schemeClr val="tx2"/>
                </a:solidFill>
              </a:rPr>
              <a:t>klínískri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lyfjafræði</a:t>
            </a:r>
            <a:endParaRPr lang="en-US" sz="1800" dirty="0">
              <a:solidFill>
                <a:schemeClr val="tx2"/>
              </a:solidFill>
            </a:endParaRP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1751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F35179-481F-4022-A9F7-9253CD4F1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endParaRPr lang="is-IS" sz="3600">
              <a:solidFill>
                <a:schemeClr val="tx2"/>
              </a:solidFill>
            </a:endParaRPr>
          </a:p>
        </p:txBody>
      </p:sp>
      <p:grpSp>
        <p:nvGrpSpPr>
          <p:cNvPr id="25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22B03-F922-42C6-B572-8880FCAD0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s-IS" sz="4800" dirty="0">
                <a:solidFill>
                  <a:schemeClr val="tx2"/>
                </a:solidFill>
              </a:rPr>
              <a:t>Takk fyrir </a:t>
            </a:r>
          </a:p>
        </p:txBody>
      </p:sp>
      <p:grpSp>
        <p:nvGrpSpPr>
          <p:cNvPr id="2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34546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88A7A8-D23B-47FC-98D2-FEA480271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0288" y="57700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is-IS" sz="3600" dirty="0">
                <a:solidFill>
                  <a:schemeClr val="tx2"/>
                </a:solidFill>
              </a:rPr>
              <a:t>Bakgrunnur og vandamál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130F9205-12CC-49DD-84A0-E631A87C1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686" y="2004238"/>
            <a:ext cx="9833548" cy="2693976"/>
          </a:xfrm>
        </p:spPr>
        <p:txBody>
          <a:bodyPr>
            <a:normAutofit lnSpcReduction="10000"/>
          </a:bodyPr>
          <a:lstStyle/>
          <a:p>
            <a:endParaRPr lang="is-IS" sz="1800" dirty="0">
              <a:solidFill>
                <a:schemeClr val="tx2"/>
              </a:solidFill>
            </a:endParaRPr>
          </a:p>
          <a:p>
            <a:r>
              <a:rPr lang="is-IS" sz="1800" dirty="0">
                <a:solidFill>
                  <a:schemeClr val="tx2"/>
                </a:solidFill>
              </a:rPr>
              <a:t>Misræmi í lyfjaávísun á spítala við </a:t>
            </a:r>
            <a:r>
              <a:rPr lang="is-IS" sz="1800" b="1" dirty="0">
                <a:solidFill>
                  <a:schemeClr val="tx2"/>
                </a:solidFill>
              </a:rPr>
              <a:t>innlögn</a:t>
            </a:r>
            <a:r>
              <a:rPr lang="is-IS" sz="1800" dirty="0">
                <a:solidFill>
                  <a:schemeClr val="tx2"/>
                </a:solidFill>
              </a:rPr>
              <a:t> og </a:t>
            </a:r>
            <a:r>
              <a:rPr lang="is-IS" sz="1800" b="1" dirty="0">
                <a:solidFill>
                  <a:schemeClr val="tx2"/>
                </a:solidFill>
              </a:rPr>
              <a:t>útskrift</a:t>
            </a:r>
            <a:r>
              <a:rPr lang="is-IS" sz="1800" dirty="0">
                <a:solidFill>
                  <a:schemeClr val="tx2"/>
                </a:solidFill>
              </a:rPr>
              <a:t> hefur verið mikið rannsakað</a:t>
            </a:r>
          </a:p>
          <a:p>
            <a:r>
              <a:rPr lang="is-IS" sz="1800" dirty="0">
                <a:solidFill>
                  <a:schemeClr val="tx2"/>
                </a:solidFill>
              </a:rPr>
              <a:t>Rannsóknir hafa sýnt fram á að í allt að 67% tilfella má finna að minnsta kosti eitt lyfjaatvik í ávísuðum lyfjalista sjúklings við </a:t>
            </a:r>
            <a:r>
              <a:rPr lang="is-IS" sz="1800" b="1" dirty="0">
                <a:solidFill>
                  <a:schemeClr val="tx2"/>
                </a:solidFill>
              </a:rPr>
              <a:t>innlögn</a:t>
            </a:r>
          </a:p>
          <a:p>
            <a:r>
              <a:rPr lang="is-IS" sz="1800" dirty="0">
                <a:solidFill>
                  <a:schemeClr val="tx2"/>
                </a:solidFill>
              </a:rPr>
              <a:t>Lyfjasaga við innlögn felur í sér nákvæma yfirferð á lyfjum sjúklinga til að draga fram sem réttasta mynd af núverandi lyfjanotkun og að leiðrétta misræmi í lyfjalista, ef við á</a:t>
            </a:r>
          </a:p>
          <a:p>
            <a:r>
              <a:rPr lang="is-IS" sz="2400" b="1" dirty="0">
                <a:solidFill>
                  <a:schemeClr val="tx2"/>
                </a:solidFill>
              </a:rPr>
              <a:t>Réttur lyfjalisti við innlögn leggur grunninn að öruggri og árangursríkri lyfjameðferð á spítala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73168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16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18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EA710F-5F92-4F11-9CBD-64CBBD2D2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641" y="972981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is-IS" sz="3600" dirty="0">
                <a:solidFill>
                  <a:schemeClr val="tx2"/>
                </a:solidFill>
              </a:rPr>
              <a:t>Bakgrunnur og vandamál</a:t>
            </a:r>
          </a:p>
        </p:txBody>
      </p:sp>
      <p:grpSp>
        <p:nvGrpSpPr>
          <p:cNvPr id="35" name="Group 20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36" name="Freeform: Shape 21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22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23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24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2AB08-5F56-430B-9D76-77E8A2F47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894" y="2478353"/>
            <a:ext cx="9833548" cy="3981295"/>
          </a:xfrm>
        </p:spPr>
        <p:txBody>
          <a:bodyPr>
            <a:normAutofit lnSpcReduction="10000"/>
          </a:bodyPr>
          <a:lstStyle/>
          <a:p>
            <a:endParaRPr lang="is-IS" sz="900" dirty="0">
              <a:solidFill>
                <a:schemeClr val="tx2"/>
              </a:solidFill>
            </a:endParaRPr>
          </a:p>
          <a:p>
            <a:endParaRPr lang="is-I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s-IS" sz="1800" dirty="0">
                <a:solidFill>
                  <a:schemeClr val="tx2"/>
                </a:solidFill>
              </a:rPr>
              <a:t>Nýleg úttekt sem ég gerði á Bráðamóttökunni í Fossvogi (BMT) í október 2021 sem fól meðal annars í sér að kanna hvað lyfjafræðingar ná mörgum lyfjasögum hjá sjúklingum sem eru að leggjast inn á legudeild Landspítala frá BMT á virkum dögum sýndi að:</a:t>
            </a:r>
          </a:p>
          <a:p>
            <a:endParaRPr lang="is-IS" sz="1800" dirty="0">
              <a:solidFill>
                <a:schemeClr val="tx2"/>
              </a:solidFill>
            </a:endParaRPr>
          </a:p>
          <a:p>
            <a:pPr lvl="1"/>
            <a:r>
              <a:rPr lang="is-IS" sz="1800" dirty="0">
                <a:solidFill>
                  <a:schemeClr val="tx2"/>
                </a:solidFill>
              </a:rPr>
              <a:t>Lyfjafræðingar náðu aðeins að taka lyfjasögu hjá </a:t>
            </a:r>
            <a:r>
              <a:rPr lang="is-IS" sz="1800" b="1" dirty="0">
                <a:solidFill>
                  <a:schemeClr val="tx2"/>
                </a:solidFill>
              </a:rPr>
              <a:t>11% sjúklinga </a:t>
            </a:r>
            <a:r>
              <a:rPr lang="is-IS" sz="1800" dirty="0">
                <a:solidFill>
                  <a:schemeClr val="tx2"/>
                </a:solidFill>
              </a:rPr>
              <a:t>(3-4 lyfjasögur á dag)</a:t>
            </a:r>
          </a:p>
          <a:p>
            <a:pPr lvl="1"/>
            <a:endParaRPr lang="is-IS" sz="1800" dirty="0">
              <a:solidFill>
                <a:schemeClr val="tx2"/>
              </a:solidFill>
            </a:endParaRPr>
          </a:p>
          <a:p>
            <a:pPr lvl="1"/>
            <a:r>
              <a:rPr lang="is-IS" sz="1800" dirty="0">
                <a:solidFill>
                  <a:schemeClr val="tx2"/>
                </a:solidFill>
              </a:rPr>
              <a:t>Misræmi í lyfjalista var að finna hjá 86% sjúklinga sem lyfjafræðingar tóku lyfjasögu hjá</a:t>
            </a:r>
          </a:p>
          <a:p>
            <a:pPr marL="457200" lvl="1" indent="0">
              <a:buNone/>
            </a:pPr>
            <a:endParaRPr lang="is-IS" sz="1800" dirty="0">
              <a:solidFill>
                <a:schemeClr val="tx2"/>
              </a:solidFill>
            </a:endParaRPr>
          </a:p>
          <a:p>
            <a:pPr lvl="1"/>
            <a:r>
              <a:rPr lang="is-IS" sz="1800" dirty="0">
                <a:solidFill>
                  <a:schemeClr val="tx2"/>
                </a:solidFill>
              </a:rPr>
              <a:t>Búið var að leiðrétta þetta misræmi í 71% tilfella innan við 24 klst. eftir að lyfjafræðingur tók lyfjasögu</a:t>
            </a:r>
          </a:p>
          <a:p>
            <a:pPr lvl="1"/>
            <a:endParaRPr lang="is-IS" sz="900" dirty="0">
              <a:solidFill>
                <a:schemeClr val="tx2"/>
              </a:solidFill>
            </a:endParaRPr>
          </a:p>
          <a:p>
            <a:pPr lvl="1"/>
            <a:endParaRPr lang="is-IS" sz="9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s-IS" sz="900" dirty="0">
                <a:solidFill>
                  <a:schemeClr val="tx2"/>
                </a:solidFill>
              </a:rPr>
              <a:t>	</a:t>
            </a:r>
          </a:p>
        </p:txBody>
      </p:sp>
      <p:grpSp>
        <p:nvGrpSpPr>
          <p:cNvPr id="40" name="Group 26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41" name="Freeform: Shape 27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28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29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30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70488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623DBB-4E22-4BBA-A4BA-8BFD8F2D9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8564" y="444858"/>
            <a:ext cx="9833548" cy="1871786"/>
          </a:xfrm>
        </p:spPr>
        <p:txBody>
          <a:bodyPr anchor="b">
            <a:normAutofit/>
          </a:bodyPr>
          <a:lstStyle/>
          <a:p>
            <a:pPr algn="ctr"/>
            <a:r>
              <a:rPr lang="is-IS" sz="3600" dirty="0">
                <a:solidFill>
                  <a:schemeClr val="tx2"/>
                </a:solidFill>
              </a:rPr>
              <a:t>Markmið umbótaverkefnisins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E4BA6-FF1F-4962-9BC7-6E68C5BC4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021" y="2510865"/>
            <a:ext cx="9833548" cy="347030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s-IS" sz="1800" dirty="0">
              <a:solidFill>
                <a:schemeClr val="tx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s-IS" sz="1800" dirty="0">
              <a:solidFill>
                <a:schemeClr val="tx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</a:t>
            </a:r>
            <a:r>
              <a:rPr lang="en-US" sz="18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jölga</a:t>
            </a:r>
            <a:r>
              <a:rPr lang="en-US" sz="18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lyfjasögum</a:t>
            </a:r>
            <a:r>
              <a:rPr lang="en-US" sz="18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sem</a:t>
            </a:r>
            <a:r>
              <a:rPr lang="en-US" sz="18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lyfjafræðingar taka á </a:t>
            </a:r>
            <a:r>
              <a:rPr lang="en-US" sz="18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Bráðamóttöku</a:t>
            </a:r>
            <a:r>
              <a:rPr lang="en-US" sz="18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í Fossvogi </a:t>
            </a:r>
            <a:r>
              <a:rPr lang="en-US" sz="18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hjá</a:t>
            </a:r>
            <a:r>
              <a:rPr lang="en-US" sz="18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sjúklingum</a:t>
            </a:r>
            <a:r>
              <a:rPr lang="en-US" sz="18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sem</a:t>
            </a:r>
            <a:r>
              <a:rPr lang="en-US" sz="18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eru</a:t>
            </a:r>
            <a:r>
              <a:rPr lang="en-US" sz="18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að</a:t>
            </a:r>
            <a:r>
              <a:rPr lang="en-US" sz="18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fara</a:t>
            </a:r>
            <a:r>
              <a:rPr lang="en-US" sz="18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að</a:t>
            </a:r>
            <a:r>
              <a:rPr lang="en-US" sz="18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leggjast</a:t>
            </a:r>
            <a:r>
              <a:rPr lang="en-US" sz="18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inn á </a:t>
            </a:r>
            <a:r>
              <a:rPr lang="en-US" sz="18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legudeild</a:t>
            </a:r>
            <a:r>
              <a:rPr lang="en-US" sz="18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á </a:t>
            </a:r>
            <a:r>
              <a:rPr lang="en-US" sz="18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Landspítala</a:t>
            </a:r>
            <a:br>
              <a:rPr lang="en-US" sz="18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</a:br>
            <a:endParaRPr lang="is-IS" sz="1800" dirty="0">
              <a:solidFill>
                <a:schemeClr val="tx2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53591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C41B5D-8F25-4A79-BF46-0A5A18E5D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180" y="495540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is-IS" sz="3600" dirty="0">
                <a:solidFill>
                  <a:schemeClr val="tx2"/>
                </a:solidFill>
              </a:rPr>
              <a:t>Aðferðafræði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FABEB-A4EF-47CF-8173-DE0FA530B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089" y="2716218"/>
            <a:ext cx="9833548" cy="2457269"/>
          </a:xfrm>
        </p:spPr>
        <p:txBody>
          <a:bodyPr>
            <a:normAutofit/>
          </a:bodyPr>
          <a:lstStyle/>
          <a:p>
            <a:r>
              <a:rPr lang="is-IS" sz="1800" dirty="0">
                <a:solidFill>
                  <a:schemeClr val="tx2"/>
                </a:solidFill>
              </a:rPr>
              <a:t>Útkomumæling var fjöldi lyfjasaga sem lyfjafræðingar taka á BMT </a:t>
            </a:r>
          </a:p>
          <a:p>
            <a:r>
              <a:rPr lang="is-IS" sz="1800" dirty="0">
                <a:solidFill>
                  <a:schemeClr val="tx2"/>
                </a:solidFill>
              </a:rPr>
              <a:t>Einnig var ákveðið að gera mótvægisaðgerð til að meta hvort sú áhersla að fjölga lyfjasögum hefði áhrif á gæði þeirra </a:t>
            </a:r>
          </a:p>
          <a:p>
            <a:r>
              <a:rPr lang="is-IS" sz="1800" dirty="0">
                <a:solidFill>
                  <a:schemeClr val="tx2"/>
                </a:solidFill>
              </a:rPr>
              <a:t>Teiknað var upp ferlarit til að skoða núverandi verklag lyfjafræðinga við að undirbúa og taka lyfjasögu á BMT</a:t>
            </a:r>
          </a:p>
          <a:p>
            <a:r>
              <a:rPr lang="is-IS" sz="1800" dirty="0">
                <a:solidFill>
                  <a:schemeClr val="tx2"/>
                </a:solidFill>
              </a:rPr>
              <a:t>Frumorsakagreining til að greina orsakir og afleiðingar við verklagið var gerð með </a:t>
            </a:r>
            <a:r>
              <a:rPr lang="is-IS" sz="1800" dirty="0" err="1">
                <a:solidFill>
                  <a:schemeClr val="tx2"/>
                </a:solidFill>
              </a:rPr>
              <a:t>fiskibeinariti</a:t>
            </a:r>
            <a:endParaRPr lang="is-IS" sz="1800" dirty="0">
              <a:solidFill>
                <a:schemeClr val="tx2"/>
              </a:solidFill>
            </a:endParaRPr>
          </a:p>
          <a:p>
            <a:endParaRPr lang="is-IS" sz="1800" dirty="0">
              <a:solidFill>
                <a:schemeClr val="tx2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8810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BD65739-4442-436A-82BE-4734A17F57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9712" y="76200"/>
            <a:ext cx="9172575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38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08B1AC2-2794-4EF9-97DB-B070D3C440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5425" y="71437"/>
            <a:ext cx="9201150" cy="671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87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DC5E7A1-853A-4EA0-B892-A2C32E158DD9}"/>
              </a:ext>
            </a:extLst>
          </p:cNvPr>
          <p:cNvGraphicFramePr>
            <a:graphicFrameLocks/>
          </p:cNvGraphicFramePr>
          <p:nvPr/>
        </p:nvGraphicFramePr>
        <p:xfrm>
          <a:off x="2976562" y="1331118"/>
          <a:ext cx="6238875" cy="4195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7341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88A7A8-D23B-47FC-98D2-FEA480271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0288" y="57700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is-IS" sz="3600" dirty="0">
                <a:solidFill>
                  <a:schemeClr val="tx2"/>
                </a:solidFill>
              </a:rPr>
              <a:t>Ályktun 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130F9205-12CC-49DD-84A0-E631A87C1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686" y="2004238"/>
            <a:ext cx="9833548" cy="2693976"/>
          </a:xfrm>
        </p:spPr>
        <p:txBody>
          <a:bodyPr>
            <a:normAutofit/>
          </a:bodyPr>
          <a:lstStyle/>
          <a:p>
            <a:endParaRPr lang="is-IS" sz="1800" dirty="0">
              <a:solidFill>
                <a:schemeClr val="tx2"/>
              </a:solidFill>
            </a:endParaRPr>
          </a:p>
          <a:p>
            <a:r>
              <a:rPr lang="is-IS" sz="1800" dirty="0">
                <a:solidFill>
                  <a:schemeClr val="tx2"/>
                </a:solidFill>
              </a:rPr>
              <a:t>Tel að verkefnið hafi vakið athygli lyfjafræðinga enn frekar á mikilvægi þess að taka lyfjasögu við innlögn og að þannig getum við fyrirbyggt mörg lyfjaatvik</a:t>
            </a:r>
          </a:p>
          <a:p>
            <a:r>
              <a:rPr lang="is-IS" sz="1800" dirty="0">
                <a:solidFill>
                  <a:schemeClr val="tx2"/>
                </a:solidFill>
              </a:rPr>
              <a:t>Erfitt að manna BMT með tveimur 100% stöðugildum lyfjafræðinga þar sem mörg önnur verkefni eru aðkallandi</a:t>
            </a:r>
          </a:p>
          <a:p>
            <a:r>
              <a:rPr lang="is-IS" sz="1800" dirty="0">
                <a:solidFill>
                  <a:schemeClr val="tx2"/>
                </a:solidFill>
              </a:rPr>
              <a:t>Ef við ætlum að hafa tvö 100 % stöðugildi þarna er mikilvægt að við pössum upp á að vera til staðar þar allan daginn og láta vita ef við þurfum að sinna öðrum verkefnum svo hægt sé að skoða hvort einhver geti „leyst okkur af“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63335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403</Words>
  <Application>Microsoft Office PowerPoint</Application>
  <PresentationFormat>Widescreen</PresentationFormat>
  <Paragraphs>52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Umbætur í að fjölga lyfjasögum sem lyfjafræðingar taka á Bráðamóttöku í Fossvogi </vt:lpstr>
      <vt:lpstr>Bakgrunnur og vandamál</vt:lpstr>
      <vt:lpstr>Bakgrunnur og vandamál</vt:lpstr>
      <vt:lpstr>Markmið umbótaverkefnisins </vt:lpstr>
      <vt:lpstr>Aðferðafræði </vt:lpstr>
      <vt:lpstr>PowerPoint Presentation</vt:lpstr>
      <vt:lpstr>PowerPoint Presentation</vt:lpstr>
      <vt:lpstr>PowerPoint Presentation</vt:lpstr>
      <vt:lpstr>Ályktun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Umbætur í að fjölga lyfjasögum sem lyfjafræðingar taka á Bráðamóttöku í Fossvogi </dc:title>
  <dc:creator>Ingibjörg Sigurðardóttir</dc:creator>
  <cp:lastModifiedBy>Amelia Samuel</cp:lastModifiedBy>
  <cp:revision>2</cp:revision>
  <dcterms:created xsi:type="dcterms:W3CDTF">2022-04-26T22:24:29Z</dcterms:created>
  <dcterms:modified xsi:type="dcterms:W3CDTF">2022-11-08T15:39:14Z</dcterms:modified>
</cp:coreProperties>
</file>