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theme/themeOverride11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handoutMasterIdLst>
    <p:handoutMasterId r:id="rId62"/>
  </p:handoutMasterIdLst>
  <p:sldIdLst>
    <p:sldId id="621" r:id="rId2"/>
    <p:sldId id="310" r:id="rId3"/>
    <p:sldId id="311" r:id="rId4"/>
    <p:sldId id="317" r:id="rId5"/>
    <p:sldId id="312" r:id="rId6"/>
    <p:sldId id="316" r:id="rId7"/>
    <p:sldId id="313" r:id="rId8"/>
    <p:sldId id="629" r:id="rId9"/>
    <p:sldId id="321" r:id="rId10"/>
    <p:sldId id="314" r:id="rId11"/>
    <p:sldId id="318" r:id="rId12"/>
    <p:sldId id="319" r:id="rId13"/>
    <p:sldId id="334" r:id="rId14"/>
    <p:sldId id="322" r:id="rId15"/>
    <p:sldId id="323" r:id="rId16"/>
    <p:sldId id="324" r:id="rId17"/>
    <p:sldId id="325" r:id="rId18"/>
    <p:sldId id="389" r:id="rId19"/>
    <p:sldId id="339" r:id="rId20"/>
    <p:sldId id="330" r:id="rId21"/>
    <p:sldId id="281" r:id="rId22"/>
    <p:sldId id="395" r:id="rId23"/>
    <p:sldId id="331" r:id="rId24"/>
    <p:sldId id="347" r:id="rId25"/>
    <p:sldId id="386" r:id="rId26"/>
    <p:sldId id="333" r:id="rId27"/>
    <p:sldId id="348" r:id="rId28"/>
    <p:sldId id="350" r:id="rId29"/>
    <p:sldId id="622" r:id="rId30"/>
    <p:sldId id="351" r:id="rId31"/>
    <p:sldId id="359" r:id="rId32"/>
    <p:sldId id="623" r:id="rId33"/>
    <p:sldId id="624" r:id="rId34"/>
    <p:sldId id="630" r:id="rId35"/>
    <p:sldId id="625" r:id="rId36"/>
    <p:sldId id="626" r:id="rId37"/>
    <p:sldId id="397" r:id="rId38"/>
    <p:sldId id="396" r:id="rId39"/>
    <p:sldId id="354" r:id="rId40"/>
    <p:sldId id="355" r:id="rId41"/>
    <p:sldId id="360" r:id="rId42"/>
    <p:sldId id="387" r:id="rId43"/>
    <p:sldId id="357" r:id="rId44"/>
    <p:sldId id="361" r:id="rId45"/>
    <p:sldId id="633" r:id="rId46"/>
    <p:sldId id="366" r:id="rId47"/>
    <p:sldId id="369" r:id="rId48"/>
    <p:sldId id="371" r:id="rId49"/>
    <p:sldId id="372" r:id="rId50"/>
    <p:sldId id="374" r:id="rId51"/>
    <p:sldId id="375" r:id="rId52"/>
    <p:sldId id="385" r:id="rId53"/>
    <p:sldId id="383" r:id="rId54"/>
    <p:sldId id="419" r:id="rId55"/>
    <p:sldId id="612" r:id="rId56"/>
    <p:sldId id="452" r:id="rId57"/>
    <p:sldId id="447" r:id="rId58"/>
    <p:sldId id="619" r:id="rId59"/>
    <p:sldId id="620" r:id="rId60"/>
  </p:sldIdLst>
  <p:sldSz cx="12192000" cy="6858000"/>
  <p:notesSz cx="9926638" cy="6797675"/>
  <p:custDataLst>
    <p:tags r:id="rId63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Georgia" pitchFamily="18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isabeg" initials="e" lastIdx="4" clrIdx="0"/>
  <p:cmAuthor id="1" name="Lovísa Sigfúsdóttir" initials="LS" lastIdx="1" clrIdx="1">
    <p:extLst>
      <p:ext uri="{19B8F6BF-5375-455C-9EA6-DF929625EA0E}">
        <p15:presenceInfo xmlns:p15="http://schemas.microsoft.com/office/powerpoint/2012/main" userId="S::lovisas@landspitali.is::b41c4443-3cb6-4b7f-8001-e9a4dbbce24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B4995"/>
    <a:srgbClr val="F8F8F8"/>
    <a:srgbClr val="0033CC"/>
    <a:srgbClr val="FFFFFF"/>
    <a:srgbClr val="000000"/>
    <a:srgbClr val="BDB7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8D230F3-CF80-4859-8CE7-A43EE81993B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289" autoAdjust="0"/>
    <p:restoredTop sz="94660"/>
  </p:normalViewPr>
  <p:slideViewPr>
    <p:cSldViewPr snapToGrid="0">
      <p:cViewPr varScale="1">
        <p:scale>
          <a:sx n="68" d="100"/>
          <a:sy n="68" d="100"/>
        </p:scale>
        <p:origin x="66" y="1770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3072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gs" Target="tags/tag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A7C4EC3-5460-44B7-BDD6-4CB8E4B4E35A}" type="doc">
      <dgm:prSet loTypeId="urn:microsoft.com/office/officeart/2008/layout/LinedList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n-US"/>
        </a:p>
      </dgm:t>
    </dgm:pt>
    <dgm:pt modelId="{1A861C2D-8DC0-4A0A-8365-FE878E4E728B}">
      <dgm:prSet/>
      <dgm:spPr/>
      <dgm:t>
        <a:bodyPr/>
        <a:lstStyle/>
        <a:p>
          <a:r>
            <a:rPr lang="en-US" dirty="0" err="1">
              <a:latin typeface="+mj-lt"/>
            </a:rPr>
            <a:t>Íslenska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heilbrigðiskerfið</a:t>
          </a:r>
          <a:endParaRPr lang="en-US" dirty="0">
            <a:latin typeface="+mj-lt"/>
          </a:endParaRPr>
        </a:p>
      </dgm:t>
    </dgm:pt>
    <dgm:pt modelId="{CA1C83C9-2EB0-4996-BF64-6388F93CDD98}" type="parTrans" cxnId="{E6399614-DEFD-4920-BF88-EF0B15F588AE}">
      <dgm:prSet/>
      <dgm:spPr/>
      <dgm:t>
        <a:bodyPr/>
        <a:lstStyle/>
        <a:p>
          <a:endParaRPr lang="en-US"/>
        </a:p>
      </dgm:t>
    </dgm:pt>
    <dgm:pt modelId="{0A17E46E-FB37-43DF-9675-A2C250E08FFD}" type="sibTrans" cxnId="{E6399614-DEFD-4920-BF88-EF0B15F588AE}">
      <dgm:prSet/>
      <dgm:spPr/>
      <dgm:t>
        <a:bodyPr/>
        <a:lstStyle/>
        <a:p>
          <a:endParaRPr lang="en-US"/>
        </a:p>
      </dgm:t>
    </dgm:pt>
    <dgm:pt modelId="{59387D6A-6B81-4098-BB3C-76C7D3D9E392}">
      <dgm:prSet/>
      <dgm:spPr/>
      <dgm:t>
        <a:bodyPr/>
        <a:lstStyle/>
        <a:p>
          <a:r>
            <a:rPr lang="en-US" dirty="0" err="1">
              <a:latin typeface="+mj-lt"/>
            </a:rPr>
            <a:t>Stefna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skipulag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	</a:t>
          </a:r>
        </a:p>
      </dgm:t>
    </dgm:pt>
    <dgm:pt modelId="{77CDD1BF-A015-4F60-A943-860F92589B8F}" type="parTrans" cxnId="{D79D9147-B412-4E36-865F-E602FBFC7D77}">
      <dgm:prSet/>
      <dgm:spPr/>
      <dgm:t>
        <a:bodyPr/>
        <a:lstStyle/>
        <a:p>
          <a:endParaRPr lang="en-US"/>
        </a:p>
      </dgm:t>
    </dgm:pt>
    <dgm:pt modelId="{10A4563A-782F-4B80-8CB1-C75401EAC1C7}" type="sibTrans" cxnId="{D79D9147-B412-4E36-865F-E602FBFC7D77}">
      <dgm:prSet/>
      <dgm:spPr/>
      <dgm:t>
        <a:bodyPr/>
        <a:lstStyle/>
        <a:p>
          <a:endParaRPr lang="en-US"/>
        </a:p>
      </dgm:t>
    </dgm:pt>
    <dgm:pt modelId="{A21B6A18-25A0-4054-B19F-C15957A0506C}">
      <dgm:prSet/>
      <dgm:spPr/>
      <dgm:t>
        <a:bodyPr/>
        <a:lstStyle/>
        <a:p>
          <a:r>
            <a:rPr lang="en-US" dirty="0" err="1">
              <a:latin typeface="+mj-lt"/>
            </a:rPr>
            <a:t>Þjónusta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sjúklinga</a:t>
          </a:r>
          <a:r>
            <a:rPr lang="en-US" dirty="0">
              <a:latin typeface="+mj-lt"/>
            </a:rPr>
            <a:t>   		</a:t>
          </a:r>
        </a:p>
      </dgm:t>
    </dgm:pt>
    <dgm:pt modelId="{C7156B26-C0CB-4EDD-9AB0-AFD99F932EC1}" type="parTrans" cxnId="{B42E882A-A47F-4534-977C-A838D10253D3}">
      <dgm:prSet/>
      <dgm:spPr/>
      <dgm:t>
        <a:bodyPr/>
        <a:lstStyle/>
        <a:p>
          <a:endParaRPr lang="en-US"/>
        </a:p>
      </dgm:t>
    </dgm:pt>
    <dgm:pt modelId="{6C932867-2519-4605-BD6E-037E6D6C382F}" type="sibTrans" cxnId="{B42E882A-A47F-4534-977C-A838D10253D3}">
      <dgm:prSet/>
      <dgm:spPr/>
      <dgm:t>
        <a:bodyPr/>
        <a:lstStyle/>
        <a:p>
          <a:endParaRPr lang="en-US"/>
        </a:p>
      </dgm:t>
    </dgm:pt>
    <dgm:pt modelId="{25CE22F2-09F7-40E0-B5AE-210FB9160171}">
      <dgm:prSet/>
      <dgm:spPr/>
      <dgm:t>
        <a:bodyPr/>
        <a:lstStyle/>
        <a:p>
          <a:r>
            <a:rPr lang="en-US" dirty="0" err="1">
              <a:latin typeface="+mj-lt"/>
            </a:rPr>
            <a:t>Rekstur</a:t>
          </a:r>
          <a:r>
            <a:rPr lang="en-US" dirty="0">
              <a:latin typeface="+mj-lt"/>
            </a:rPr>
            <a:t>	</a:t>
          </a:r>
          <a:r>
            <a:rPr lang="en-US" dirty="0"/>
            <a:t>	</a:t>
          </a:r>
        </a:p>
      </dgm:t>
    </dgm:pt>
    <dgm:pt modelId="{5461D319-8141-4105-95BA-E47C4B29405D}" type="parTrans" cxnId="{A95843C2-AC73-4D70-B870-83DE44355569}">
      <dgm:prSet/>
      <dgm:spPr/>
      <dgm:t>
        <a:bodyPr/>
        <a:lstStyle/>
        <a:p>
          <a:endParaRPr lang="en-US"/>
        </a:p>
      </dgm:t>
    </dgm:pt>
    <dgm:pt modelId="{BFAA7F4B-8E47-41D5-8F93-9A10B195811D}" type="sibTrans" cxnId="{A95843C2-AC73-4D70-B870-83DE44355569}">
      <dgm:prSet/>
      <dgm:spPr/>
      <dgm:t>
        <a:bodyPr/>
        <a:lstStyle/>
        <a:p>
          <a:endParaRPr lang="en-US"/>
        </a:p>
      </dgm:t>
    </dgm:pt>
    <dgm:pt modelId="{6D71F097-324A-4481-B608-53187273A760}">
      <dgm:prSet/>
      <dgm:spPr/>
      <dgm:t>
        <a:bodyPr/>
        <a:lstStyle/>
        <a:p>
          <a:r>
            <a:rPr lang="en-US" dirty="0" err="1">
              <a:latin typeface="+mj-lt"/>
            </a:rPr>
            <a:t>Mannauður</a:t>
          </a:r>
          <a:r>
            <a:rPr lang="en-US" dirty="0">
              <a:latin typeface="+mj-lt"/>
            </a:rPr>
            <a:t>  	</a:t>
          </a:r>
          <a:r>
            <a:rPr lang="en-US" dirty="0"/>
            <a:t>	</a:t>
          </a:r>
        </a:p>
      </dgm:t>
    </dgm:pt>
    <dgm:pt modelId="{944CE64F-B173-4699-9B6F-750D529DFCC4}" type="parTrans" cxnId="{777E9A37-428D-4EDC-90FB-1F6CDACB7F58}">
      <dgm:prSet/>
      <dgm:spPr/>
      <dgm:t>
        <a:bodyPr/>
        <a:lstStyle/>
        <a:p>
          <a:endParaRPr lang="en-US"/>
        </a:p>
      </dgm:t>
    </dgm:pt>
    <dgm:pt modelId="{0E9E5C01-1CC9-440E-A18C-F477A276EF6F}" type="sibTrans" cxnId="{777E9A37-428D-4EDC-90FB-1F6CDACB7F58}">
      <dgm:prSet/>
      <dgm:spPr/>
      <dgm:t>
        <a:bodyPr/>
        <a:lstStyle/>
        <a:p>
          <a:endParaRPr lang="en-US"/>
        </a:p>
      </dgm:t>
    </dgm:pt>
    <dgm:pt modelId="{45C34073-9D31-4023-B22B-6A4B7DC11CE4}">
      <dgm:prSet/>
      <dgm:spPr/>
      <dgm:t>
        <a:bodyPr/>
        <a:lstStyle/>
        <a:p>
          <a:r>
            <a:rPr lang="en-US" dirty="0" err="1">
              <a:latin typeface="+mj-lt"/>
            </a:rPr>
            <a:t>Menntun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og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vísindi</a:t>
          </a:r>
          <a:r>
            <a:rPr lang="en-US" dirty="0">
              <a:latin typeface="+mj-lt"/>
            </a:rPr>
            <a:t> </a:t>
          </a:r>
          <a:r>
            <a:rPr lang="en-US" dirty="0"/>
            <a:t>	</a:t>
          </a:r>
        </a:p>
      </dgm:t>
    </dgm:pt>
    <dgm:pt modelId="{5A91455E-D8EB-4C29-86A8-8C98205FE24C}" type="parTrans" cxnId="{78ACE10A-517A-450C-98F1-D750DB2566EB}">
      <dgm:prSet/>
      <dgm:spPr/>
      <dgm:t>
        <a:bodyPr/>
        <a:lstStyle/>
        <a:p>
          <a:endParaRPr lang="en-US"/>
        </a:p>
      </dgm:t>
    </dgm:pt>
    <dgm:pt modelId="{F5B9EBF7-1E33-459C-AFEA-CBB4E4D598BA}" type="sibTrans" cxnId="{78ACE10A-517A-450C-98F1-D750DB2566EB}">
      <dgm:prSet/>
      <dgm:spPr/>
      <dgm:t>
        <a:bodyPr/>
        <a:lstStyle/>
        <a:p>
          <a:endParaRPr lang="en-US"/>
        </a:p>
      </dgm:t>
    </dgm:pt>
    <dgm:pt modelId="{94383D07-DA3F-4A04-94E9-6ABBD776ADCD}">
      <dgm:prSet/>
      <dgm:spPr/>
      <dgm:t>
        <a:bodyPr/>
        <a:lstStyle/>
        <a:p>
          <a:r>
            <a:rPr lang="en-US" dirty="0" err="1">
              <a:latin typeface="+mj-lt"/>
            </a:rPr>
            <a:t>Nokkrir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áfangar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úr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sögu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/>
            <a:t>	</a:t>
          </a:r>
        </a:p>
      </dgm:t>
    </dgm:pt>
    <dgm:pt modelId="{CCA8CC4B-B0C6-478F-958F-31F7B8B53EF4}" type="parTrans" cxnId="{000A86D6-E74E-4B2A-B5C5-F8EFD4197920}">
      <dgm:prSet/>
      <dgm:spPr/>
      <dgm:t>
        <a:bodyPr/>
        <a:lstStyle/>
        <a:p>
          <a:endParaRPr lang="en-US"/>
        </a:p>
      </dgm:t>
    </dgm:pt>
    <dgm:pt modelId="{FDF361F2-5990-4217-BE30-82B3368958A4}" type="sibTrans" cxnId="{000A86D6-E74E-4B2A-B5C5-F8EFD4197920}">
      <dgm:prSet/>
      <dgm:spPr/>
      <dgm:t>
        <a:bodyPr/>
        <a:lstStyle/>
        <a:p>
          <a:endParaRPr lang="en-US"/>
        </a:p>
      </dgm:t>
    </dgm:pt>
    <dgm:pt modelId="{6787ABAD-1111-4F83-90A9-229C45558AC3}">
      <dgm:prSet/>
      <dgm:spPr/>
      <dgm:t>
        <a:bodyPr/>
        <a:lstStyle/>
        <a:p>
          <a:r>
            <a:rPr lang="en-US" dirty="0" err="1">
              <a:latin typeface="+mj-lt"/>
            </a:rPr>
            <a:t>Nýbyggingar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við</a:t>
          </a:r>
          <a:r>
            <a:rPr lang="en-US" dirty="0">
              <a:latin typeface="+mj-lt"/>
            </a:rPr>
            <a:t> </a:t>
          </a:r>
          <a:r>
            <a:rPr lang="en-US" dirty="0" err="1">
              <a:latin typeface="+mj-lt"/>
            </a:rPr>
            <a:t>Landspítala</a:t>
          </a:r>
          <a:r>
            <a:rPr lang="en-US" dirty="0">
              <a:latin typeface="+mj-lt"/>
            </a:rPr>
            <a:t>  	</a:t>
          </a:r>
        </a:p>
      </dgm:t>
    </dgm:pt>
    <dgm:pt modelId="{A182BB25-E2F9-4CD9-92F1-53CAADA34F40}" type="parTrans" cxnId="{E141BB9E-6A60-4C0C-9896-F569A43AB889}">
      <dgm:prSet/>
      <dgm:spPr/>
      <dgm:t>
        <a:bodyPr/>
        <a:lstStyle/>
        <a:p>
          <a:endParaRPr lang="en-US"/>
        </a:p>
      </dgm:t>
    </dgm:pt>
    <dgm:pt modelId="{CDF810D0-8A9D-41C4-A8CA-80F9399AF83E}" type="sibTrans" cxnId="{E141BB9E-6A60-4C0C-9896-F569A43AB889}">
      <dgm:prSet/>
      <dgm:spPr/>
      <dgm:t>
        <a:bodyPr/>
        <a:lstStyle/>
        <a:p>
          <a:endParaRPr lang="en-US"/>
        </a:p>
      </dgm:t>
    </dgm:pt>
    <dgm:pt modelId="{15A22DB9-E089-4F72-B4F4-9B5DC124A653}" type="pres">
      <dgm:prSet presAssocID="{1A7C4EC3-5460-44B7-BDD6-4CB8E4B4E35A}" presName="vert0" presStyleCnt="0">
        <dgm:presLayoutVars>
          <dgm:dir/>
          <dgm:animOne val="branch"/>
          <dgm:animLvl val="lvl"/>
        </dgm:presLayoutVars>
      </dgm:prSet>
      <dgm:spPr/>
    </dgm:pt>
    <dgm:pt modelId="{8BF3B5C9-0086-4F75-A3DA-310C47CAC5CA}" type="pres">
      <dgm:prSet presAssocID="{1A861C2D-8DC0-4A0A-8365-FE878E4E728B}" presName="thickLine" presStyleLbl="alignNode1" presStyleIdx="0" presStyleCnt="8"/>
      <dgm:spPr/>
    </dgm:pt>
    <dgm:pt modelId="{500CAD5A-ED3E-426B-85F1-039031A15C5E}" type="pres">
      <dgm:prSet presAssocID="{1A861C2D-8DC0-4A0A-8365-FE878E4E728B}" presName="horz1" presStyleCnt="0"/>
      <dgm:spPr/>
    </dgm:pt>
    <dgm:pt modelId="{5DBB622B-C89B-44CA-AA22-3121A2A5968F}" type="pres">
      <dgm:prSet presAssocID="{1A861C2D-8DC0-4A0A-8365-FE878E4E728B}" presName="tx1" presStyleLbl="revTx" presStyleIdx="0" presStyleCnt="8"/>
      <dgm:spPr/>
    </dgm:pt>
    <dgm:pt modelId="{1960CEBC-E7BF-4EF4-995E-24ECE9081BC9}" type="pres">
      <dgm:prSet presAssocID="{1A861C2D-8DC0-4A0A-8365-FE878E4E728B}" presName="vert1" presStyleCnt="0"/>
      <dgm:spPr/>
    </dgm:pt>
    <dgm:pt modelId="{4BF9EB7A-B516-436F-94CC-F8E36BB12A7F}" type="pres">
      <dgm:prSet presAssocID="{59387D6A-6B81-4098-BB3C-76C7D3D9E392}" presName="thickLine" presStyleLbl="alignNode1" presStyleIdx="1" presStyleCnt="8"/>
      <dgm:spPr/>
    </dgm:pt>
    <dgm:pt modelId="{DB7B65BE-5EC3-42F1-AA49-183F381337F8}" type="pres">
      <dgm:prSet presAssocID="{59387D6A-6B81-4098-BB3C-76C7D3D9E392}" presName="horz1" presStyleCnt="0"/>
      <dgm:spPr/>
    </dgm:pt>
    <dgm:pt modelId="{44D516C3-C930-4E29-B1CE-6AF722DF75EE}" type="pres">
      <dgm:prSet presAssocID="{59387D6A-6B81-4098-BB3C-76C7D3D9E392}" presName="tx1" presStyleLbl="revTx" presStyleIdx="1" presStyleCnt="8"/>
      <dgm:spPr/>
    </dgm:pt>
    <dgm:pt modelId="{DD510435-F1FB-4CEE-A0D3-457D125E1505}" type="pres">
      <dgm:prSet presAssocID="{59387D6A-6B81-4098-BB3C-76C7D3D9E392}" presName="vert1" presStyleCnt="0"/>
      <dgm:spPr/>
    </dgm:pt>
    <dgm:pt modelId="{3254454B-12BC-4ADF-B01F-D4B06F8929BD}" type="pres">
      <dgm:prSet presAssocID="{A21B6A18-25A0-4054-B19F-C15957A0506C}" presName="thickLine" presStyleLbl="alignNode1" presStyleIdx="2" presStyleCnt="8"/>
      <dgm:spPr/>
    </dgm:pt>
    <dgm:pt modelId="{79AE5338-9232-4659-8FB8-79E5B783E794}" type="pres">
      <dgm:prSet presAssocID="{A21B6A18-25A0-4054-B19F-C15957A0506C}" presName="horz1" presStyleCnt="0"/>
      <dgm:spPr/>
    </dgm:pt>
    <dgm:pt modelId="{B735F2F8-69E3-4926-A27C-86A12DBCF9E7}" type="pres">
      <dgm:prSet presAssocID="{A21B6A18-25A0-4054-B19F-C15957A0506C}" presName="tx1" presStyleLbl="revTx" presStyleIdx="2" presStyleCnt="8"/>
      <dgm:spPr/>
    </dgm:pt>
    <dgm:pt modelId="{1180972C-4635-434A-BA93-A39164BE8188}" type="pres">
      <dgm:prSet presAssocID="{A21B6A18-25A0-4054-B19F-C15957A0506C}" presName="vert1" presStyleCnt="0"/>
      <dgm:spPr/>
    </dgm:pt>
    <dgm:pt modelId="{343E1D47-AF26-441F-9950-1DE4A8D9FDAD}" type="pres">
      <dgm:prSet presAssocID="{25CE22F2-09F7-40E0-B5AE-210FB9160171}" presName="thickLine" presStyleLbl="alignNode1" presStyleIdx="3" presStyleCnt="8"/>
      <dgm:spPr/>
    </dgm:pt>
    <dgm:pt modelId="{E96EE57B-9A52-4F18-B9E5-EC3FC1F1DE8C}" type="pres">
      <dgm:prSet presAssocID="{25CE22F2-09F7-40E0-B5AE-210FB9160171}" presName="horz1" presStyleCnt="0"/>
      <dgm:spPr/>
    </dgm:pt>
    <dgm:pt modelId="{A134AED1-2FBB-450C-85B8-47B9F5D0F085}" type="pres">
      <dgm:prSet presAssocID="{25CE22F2-09F7-40E0-B5AE-210FB9160171}" presName="tx1" presStyleLbl="revTx" presStyleIdx="3" presStyleCnt="8"/>
      <dgm:spPr/>
    </dgm:pt>
    <dgm:pt modelId="{2DB2D961-15A2-4C44-9DF2-9696316D433B}" type="pres">
      <dgm:prSet presAssocID="{25CE22F2-09F7-40E0-B5AE-210FB9160171}" presName="vert1" presStyleCnt="0"/>
      <dgm:spPr/>
    </dgm:pt>
    <dgm:pt modelId="{2C39989D-0237-4B6D-A64C-A42928946093}" type="pres">
      <dgm:prSet presAssocID="{6D71F097-324A-4481-B608-53187273A760}" presName="thickLine" presStyleLbl="alignNode1" presStyleIdx="4" presStyleCnt="8"/>
      <dgm:spPr/>
    </dgm:pt>
    <dgm:pt modelId="{8A9BC2AB-312B-4892-93B9-2A8873027420}" type="pres">
      <dgm:prSet presAssocID="{6D71F097-324A-4481-B608-53187273A760}" presName="horz1" presStyleCnt="0"/>
      <dgm:spPr/>
    </dgm:pt>
    <dgm:pt modelId="{95537A22-17B2-43E0-AF86-D42D5A20F000}" type="pres">
      <dgm:prSet presAssocID="{6D71F097-324A-4481-B608-53187273A760}" presName="tx1" presStyleLbl="revTx" presStyleIdx="4" presStyleCnt="8"/>
      <dgm:spPr/>
    </dgm:pt>
    <dgm:pt modelId="{C5F26C6D-6448-4FAD-9CE1-9FE2446F9491}" type="pres">
      <dgm:prSet presAssocID="{6D71F097-324A-4481-B608-53187273A760}" presName="vert1" presStyleCnt="0"/>
      <dgm:spPr/>
    </dgm:pt>
    <dgm:pt modelId="{8231F7F8-4877-4799-AD10-D43EF0B05655}" type="pres">
      <dgm:prSet presAssocID="{45C34073-9D31-4023-B22B-6A4B7DC11CE4}" presName="thickLine" presStyleLbl="alignNode1" presStyleIdx="5" presStyleCnt="8"/>
      <dgm:spPr/>
    </dgm:pt>
    <dgm:pt modelId="{2B8D36B2-8745-4D32-AAFE-3A0DCA68DBB8}" type="pres">
      <dgm:prSet presAssocID="{45C34073-9D31-4023-B22B-6A4B7DC11CE4}" presName="horz1" presStyleCnt="0"/>
      <dgm:spPr/>
    </dgm:pt>
    <dgm:pt modelId="{2D30A41C-3ED4-400C-833D-AC90F4D39AD1}" type="pres">
      <dgm:prSet presAssocID="{45C34073-9D31-4023-B22B-6A4B7DC11CE4}" presName="tx1" presStyleLbl="revTx" presStyleIdx="5" presStyleCnt="8"/>
      <dgm:spPr/>
    </dgm:pt>
    <dgm:pt modelId="{456E0F61-378D-4CD9-852A-90D7C8795A03}" type="pres">
      <dgm:prSet presAssocID="{45C34073-9D31-4023-B22B-6A4B7DC11CE4}" presName="vert1" presStyleCnt="0"/>
      <dgm:spPr/>
    </dgm:pt>
    <dgm:pt modelId="{A5F5FD77-0538-4CEE-968A-C429758A777B}" type="pres">
      <dgm:prSet presAssocID="{94383D07-DA3F-4A04-94E9-6ABBD776ADCD}" presName="thickLine" presStyleLbl="alignNode1" presStyleIdx="6" presStyleCnt="8"/>
      <dgm:spPr/>
    </dgm:pt>
    <dgm:pt modelId="{CF0FEF8C-0424-4916-8285-36D8D66FE3AF}" type="pres">
      <dgm:prSet presAssocID="{94383D07-DA3F-4A04-94E9-6ABBD776ADCD}" presName="horz1" presStyleCnt="0"/>
      <dgm:spPr/>
    </dgm:pt>
    <dgm:pt modelId="{9A32B85C-A683-4616-9170-B23BFCCC24E1}" type="pres">
      <dgm:prSet presAssocID="{94383D07-DA3F-4A04-94E9-6ABBD776ADCD}" presName="tx1" presStyleLbl="revTx" presStyleIdx="6" presStyleCnt="8"/>
      <dgm:spPr/>
    </dgm:pt>
    <dgm:pt modelId="{2BF4E850-5B25-442E-89E1-7550DCA3A30D}" type="pres">
      <dgm:prSet presAssocID="{94383D07-DA3F-4A04-94E9-6ABBD776ADCD}" presName="vert1" presStyleCnt="0"/>
      <dgm:spPr/>
    </dgm:pt>
    <dgm:pt modelId="{C66F8921-845F-4787-A3CC-453ADD145086}" type="pres">
      <dgm:prSet presAssocID="{6787ABAD-1111-4F83-90A9-229C45558AC3}" presName="thickLine" presStyleLbl="alignNode1" presStyleIdx="7" presStyleCnt="8"/>
      <dgm:spPr/>
    </dgm:pt>
    <dgm:pt modelId="{B02F7DAE-0094-4535-BEB9-001F5C526108}" type="pres">
      <dgm:prSet presAssocID="{6787ABAD-1111-4F83-90A9-229C45558AC3}" presName="horz1" presStyleCnt="0"/>
      <dgm:spPr/>
    </dgm:pt>
    <dgm:pt modelId="{416E1262-EBEA-44D9-8077-5EDA79C58F48}" type="pres">
      <dgm:prSet presAssocID="{6787ABAD-1111-4F83-90A9-229C45558AC3}" presName="tx1" presStyleLbl="revTx" presStyleIdx="7" presStyleCnt="8"/>
      <dgm:spPr/>
    </dgm:pt>
    <dgm:pt modelId="{DCD0B5C7-1779-4CEB-8E94-05750A6E4CB4}" type="pres">
      <dgm:prSet presAssocID="{6787ABAD-1111-4F83-90A9-229C45558AC3}" presName="vert1" presStyleCnt="0"/>
      <dgm:spPr/>
    </dgm:pt>
  </dgm:ptLst>
  <dgm:cxnLst>
    <dgm:cxn modelId="{FDE00007-BCF7-4677-8B95-5B4957D58E19}" type="presOf" srcId="{59387D6A-6B81-4098-BB3C-76C7D3D9E392}" destId="{44D516C3-C930-4E29-B1CE-6AF722DF75EE}" srcOrd="0" destOrd="0" presId="urn:microsoft.com/office/officeart/2008/layout/LinedList"/>
    <dgm:cxn modelId="{78ACE10A-517A-450C-98F1-D750DB2566EB}" srcId="{1A7C4EC3-5460-44B7-BDD6-4CB8E4B4E35A}" destId="{45C34073-9D31-4023-B22B-6A4B7DC11CE4}" srcOrd="5" destOrd="0" parTransId="{5A91455E-D8EB-4C29-86A8-8C98205FE24C}" sibTransId="{F5B9EBF7-1E33-459C-AFEA-CBB4E4D598BA}"/>
    <dgm:cxn modelId="{E6399614-DEFD-4920-BF88-EF0B15F588AE}" srcId="{1A7C4EC3-5460-44B7-BDD6-4CB8E4B4E35A}" destId="{1A861C2D-8DC0-4A0A-8365-FE878E4E728B}" srcOrd="0" destOrd="0" parTransId="{CA1C83C9-2EB0-4996-BF64-6388F93CDD98}" sibTransId="{0A17E46E-FB37-43DF-9675-A2C250E08FFD}"/>
    <dgm:cxn modelId="{B42E882A-A47F-4534-977C-A838D10253D3}" srcId="{1A7C4EC3-5460-44B7-BDD6-4CB8E4B4E35A}" destId="{A21B6A18-25A0-4054-B19F-C15957A0506C}" srcOrd="2" destOrd="0" parTransId="{C7156B26-C0CB-4EDD-9AB0-AFD99F932EC1}" sibTransId="{6C932867-2519-4605-BD6E-037E6D6C382F}"/>
    <dgm:cxn modelId="{777E9A37-428D-4EDC-90FB-1F6CDACB7F58}" srcId="{1A7C4EC3-5460-44B7-BDD6-4CB8E4B4E35A}" destId="{6D71F097-324A-4481-B608-53187273A760}" srcOrd="4" destOrd="0" parTransId="{944CE64F-B173-4699-9B6F-750D529DFCC4}" sibTransId="{0E9E5C01-1CC9-440E-A18C-F477A276EF6F}"/>
    <dgm:cxn modelId="{74AF2462-3B3E-4FA9-9917-7C973F15DBEB}" type="presOf" srcId="{94383D07-DA3F-4A04-94E9-6ABBD776ADCD}" destId="{9A32B85C-A683-4616-9170-B23BFCCC24E1}" srcOrd="0" destOrd="0" presId="urn:microsoft.com/office/officeart/2008/layout/LinedList"/>
    <dgm:cxn modelId="{88FAAC65-5310-45B2-9F62-4AAA1BC26BE9}" type="presOf" srcId="{25CE22F2-09F7-40E0-B5AE-210FB9160171}" destId="{A134AED1-2FBB-450C-85B8-47B9F5D0F085}" srcOrd="0" destOrd="0" presId="urn:microsoft.com/office/officeart/2008/layout/LinedList"/>
    <dgm:cxn modelId="{D79D9147-B412-4E36-865F-E602FBFC7D77}" srcId="{1A7C4EC3-5460-44B7-BDD6-4CB8E4B4E35A}" destId="{59387D6A-6B81-4098-BB3C-76C7D3D9E392}" srcOrd="1" destOrd="0" parTransId="{77CDD1BF-A015-4F60-A943-860F92589B8F}" sibTransId="{10A4563A-782F-4B80-8CB1-C75401EAC1C7}"/>
    <dgm:cxn modelId="{3AFC6A72-2591-4C84-9F6C-32D72314C866}" type="presOf" srcId="{1A861C2D-8DC0-4A0A-8365-FE878E4E728B}" destId="{5DBB622B-C89B-44CA-AA22-3121A2A5968F}" srcOrd="0" destOrd="0" presId="urn:microsoft.com/office/officeart/2008/layout/LinedList"/>
    <dgm:cxn modelId="{458FA553-43F6-450B-A059-A9FB7B62E1F8}" type="presOf" srcId="{6787ABAD-1111-4F83-90A9-229C45558AC3}" destId="{416E1262-EBEA-44D9-8077-5EDA79C58F48}" srcOrd="0" destOrd="0" presId="urn:microsoft.com/office/officeart/2008/layout/LinedList"/>
    <dgm:cxn modelId="{AE44B380-7354-4A7D-9ACE-382662C893B0}" type="presOf" srcId="{A21B6A18-25A0-4054-B19F-C15957A0506C}" destId="{B735F2F8-69E3-4926-A27C-86A12DBCF9E7}" srcOrd="0" destOrd="0" presId="urn:microsoft.com/office/officeart/2008/layout/LinedList"/>
    <dgm:cxn modelId="{3C1EA38A-9F81-44BD-92B8-1C61C60BB442}" type="presOf" srcId="{45C34073-9D31-4023-B22B-6A4B7DC11CE4}" destId="{2D30A41C-3ED4-400C-833D-AC90F4D39AD1}" srcOrd="0" destOrd="0" presId="urn:microsoft.com/office/officeart/2008/layout/LinedList"/>
    <dgm:cxn modelId="{C7FAEA98-86A7-4302-8762-818A2DC2F1A1}" type="presOf" srcId="{1A7C4EC3-5460-44B7-BDD6-4CB8E4B4E35A}" destId="{15A22DB9-E089-4F72-B4F4-9B5DC124A653}" srcOrd="0" destOrd="0" presId="urn:microsoft.com/office/officeart/2008/layout/LinedList"/>
    <dgm:cxn modelId="{E141BB9E-6A60-4C0C-9896-F569A43AB889}" srcId="{1A7C4EC3-5460-44B7-BDD6-4CB8E4B4E35A}" destId="{6787ABAD-1111-4F83-90A9-229C45558AC3}" srcOrd="7" destOrd="0" parTransId="{A182BB25-E2F9-4CD9-92F1-53CAADA34F40}" sibTransId="{CDF810D0-8A9D-41C4-A8CA-80F9399AF83E}"/>
    <dgm:cxn modelId="{A95843C2-AC73-4D70-B870-83DE44355569}" srcId="{1A7C4EC3-5460-44B7-BDD6-4CB8E4B4E35A}" destId="{25CE22F2-09F7-40E0-B5AE-210FB9160171}" srcOrd="3" destOrd="0" parTransId="{5461D319-8141-4105-95BA-E47C4B29405D}" sibTransId="{BFAA7F4B-8E47-41D5-8F93-9A10B195811D}"/>
    <dgm:cxn modelId="{000A86D6-E74E-4B2A-B5C5-F8EFD4197920}" srcId="{1A7C4EC3-5460-44B7-BDD6-4CB8E4B4E35A}" destId="{94383D07-DA3F-4A04-94E9-6ABBD776ADCD}" srcOrd="6" destOrd="0" parTransId="{CCA8CC4B-B0C6-478F-958F-31F7B8B53EF4}" sibTransId="{FDF361F2-5990-4217-BE30-82B3368958A4}"/>
    <dgm:cxn modelId="{1D8591E8-694E-4BB1-9333-2C4999B360DB}" type="presOf" srcId="{6D71F097-324A-4481-B608-53187273A760}" destId="{95537A22-17B2-43E0-AF86-D42D5A20F000}" srcOrd="0" destOrd="0" presId="urn:microsoft.com/office/officeart/2008/layout/LinedList"/>
    <dgm:cxn modelId="{969AE454-48E2-4F5D-992C-B9EEE01DB612}" type="presParOf" srcId="{15A22DB9-E089-4F72-B4F4-9B5DC124A653}" destId="{8BF3B5C9-0086-4F75-A3DA-310C47CAC5CA}" srcOrd="0" destOrd="0" presId="urn:microsoft.com/office/officeart/2008/layout/LinedList"/>
    <dgm:cxn modelId="{DB07D0FC-083A-4DC0-A16D-FA53D576268A}" type="presParOf" srcId="{15A22DB9-E089-4F72-B4F4-9B5DC124A653}" destId="{500CAD5A-ED3E-426B-85F1-039031A15C5E}" srcOrd="1" destOrd="0" presId="urn:microsoft.com/office/officeart/2008/layout/LinedList"/>
    <dgm:cxn modelId="{134AAE4A-2E06-45AE-980E-445BA25EAFD2}" type="presParOf" srcId="{500CAD5A-ED3E-426B-85F1-039031A15C5E}" destId="{5DBB622B-C89B-44CA-AA22-3121A2A5968F}" srcOrd="0" destOrd="0" presId="urn:microsoft.com/office/officeart/2008/layout/LinedList"/>
    <dgm:cxn modelId="{C2A88053-08BD-401D-8CBE-19C69214306C}" type="presParOf" srcId="{500CAD5A-ED3E-426B-85F1-039031A15C5E}" destId="{1960CEBC-E7BF-4EF4-995E-24ECE9081BC9}" srcOrd="1" destOrd="0" presId="urn:microsoft.com/office/officeart/2008/layout/LinedList"/>
    <dgm:cxn modelId="{85739D6C-1E90-40D2-A766-E15D908F603F}" type="presParOf" srcId="{15A22DB9-E089-4F72-B4F4-9B5DC124A653}" destId="{4BF9EB7A-B516-436F-94CC-F8E36BB12A7F}" srcOrd="2" destOrd="0" presId="urn:microsoft.com/office/officeart/2008/layout/LinedList"/>
    <dgm:cxn modelId="{B7CDC654-87FC-470F-AD63-AC87D0259448}" type="presParOf" srcId="{15A22DB9-E089-4F72-B4F4-9B5DC124A653}" destId="{DB7B65BE-5EC3-42F1-AA49-183F381337F8}" srcOrd="3" destOrd="0" presId="urn:microsoft.com/office/officeart/2008/layout/LinedList"/>
    <dgm:cxn modelId="{8E93C28C-558E-4780-B232-E94D1750352A}" type="presParOf" srcId="{DB7B65BE-5EC3-42F1-AA49-183F381337F8}" destId="{44D516C3-C930-4E29-B1CE-6AF722DF75EE}" srcOrd="0" destOrd="0" presId="urn:microsoft.com/office/officeart/2008/layout/LinedList"/>
    <dgm:cxn modelId="{D445B382-506B-4C50-85EB-EF33B11C4DB2}" type="presParOf" srcId="{DB7B65BE-5EC3-42F1-AA49-183F381337F8}" destId="{DD510435-F1FB-4CEE-A0D3-457D125E1505}" srcOrd="1" destOrd="0" presId="urn:microsoft.com/office/officeart/2008/layout/LinedList"/>
    <dgm:cxn modelId="{3A238979-666B-4C93-97A6-ADCB827811D1}" type="presParOf" srcId="{15A22DB9-E089-4F72-B4F4-9B5DC124A653}" destId="{3254454B-12BC-4ADF-B01F-D4B06F8929BD}" srcOrd="4" destOrd="0" presId="urn:microsoft.com/office/officeart/2008/layout/LinedList"/>
    <dgm:cxn modelId="{12D1E435-59C6-4DCE-B316-6A1D974DB1F9}" type="presParOf" srcId="{15A22DB9-E089-4F72-B4F4-9B5DC124A653}" destId="{79AE5338-9232-4659-8FB8-79E5B783E794}" srcOrd="5" destOrd="0" presId="urn:microsoft.com/office/officeart/2008/layout/LinedList"/>
    <dgm:cxn modelId="{913F1DC4-24ED-45BB-9C03-5F0C1A4C9034}" type="presParOf" srcId="{79AE5338-9232-4659-8FB8-79E5B783E794}" destId="{B735F2F8-69E3-4926-A27C-86A12DBCF9E7}" srcOrd="0" destOrd="0" presId="urn:microsoft.com/office/officeart/2008/layout/LinedList"/>
    <dgm:cxn modelId="{B22AD538-51E8-47EE-9B4F-A51E0B3A45DE}" type="presParOf" srcId="{79AE5338-9232-4659-8FB8-79E5B783E794}" destId="{1180972C-4635-434A-BA93-A39164BE8188}" srcOrd="1" destOrd="0" presId="urn:microsoft.com/office/officeart/2008/layout/LinedList"/>
    <dgm:cxn modelId="{B4D8BF78-261A-46C9-AB34-3A8DD81B3AE2}" type="presParOf" srcId="{15A22DB9-E089-4F72-B4F4-9B5DC124A653}" destId="{343E1D47-AF26-441F-9950-1DE4A8D9FDAD}" srcOrd="6" destOrd="0" presId="urn:microsoft.com/office/officeart/2008/layout/LinedList"/>
    <dgm:cxn modelId="{6AF163F7-3894-4C3A-92F4-1759B0C3243D}" type="presParOf" srcId="{15A22DB9-E089-4F72-B4F4-9B5DC124A653}" destId="{E96EE57B-9A52-4F18-B9E5-EC3FC1F1DE8C}" srcOrd="7" destOrd="0" presId="urn:microsoft.com/office/officeart/2008/layout/LinedList"/>
    <dgm:cxn modelId="{FB88A0A1-5829-4DDF-85DE-380B67745320}" type="presParOf" srcId="{E96EE57B-9A52-4F18-B9E5-EC3FC1F1DE8C}" destId="{A134AED1-2FBB-450C-85B8-47B9F5D0F085}" srcOrd="0" destOrd="0" presId="urn:microsoft.com/office/officeart/2008/layout/LinedList"/>
    <dgm:cxn modelId="{4C00203C-2082-4B1B-8B54-B692ADBBCF70}" type="presParOf" srcId="{E96EE57B-9A52-4F18-B9E5-EC3FC1F1DE8C}" destId="{2DB2D961-15A2-4C44-9DF2-9696316D433B}" srcOrd="1" destOrd="0" presId="urn:microsoft.com/office/officeart/2008/layout/LinedList"/>
    <dgm:cxn modelId="{A2ECEFCA-9C2B-4DAC-A7CF-00C2AAF9DD34}" type="presParOf" srcId="{15A22DB9-E089-4F72-B4F4-9B5DC124A653}" destId="{2C39989D-0237-4B6D-A64C-A42928946093}" srcOrd="8" destOrd="0" presId="urn:microsoft.com/office/officeart/2008/layout/LinedList"/>
    <dgm:cxn modelId="{7F493EFF-0CCC-4817-A67A-F44140F1578D}" type="presParOf" srcId="{15A22DB9-E089-4F72-B4F4-9B5DC124A653}" destId="{8A9BC2AB-312B-4892-93B9-2A8873027420}" srcOrd="9" destOrd="0" presId="urn:microsoft.com/office/officeart/2008/layout/LinedList"/>
    <dgm:cxn modelId="{F78F83DD-C848-48C7-AB46-16CCB2605FB7}" type="presParOf" srcId="{8A9BC2AB-312B-4892-93B9-2A8873027420}" destId="{95537A22-17B2-43E0-AF86-D42D5A20F000}" srcOrd="0" destOrd="0" presId="urn:microsoft.com/office/officeart/2008/layout/LinedList"/>
    <dgm:cxn modelId="{25B54434-1C03-4523-961D-6A3BE51740F0}" type="presParOf" srcId="{8A9BC2AB-312B-4892-93B9-2A8873027420}" destId="{C5F26C6D-6448-4FAD-9CE1-9FE2446F9491}" srcOrd="1" destOrd="0" presId="urn:microsoft.com/office/officeart/2008/layout/LinedList"/>
    <dgm:cxn modelId="{4A32C5D9-272B-49F9-B754-E3C446D296D3}" type="presParOf" srcId="{15A22DB9-E089-4F72-B4F4-9B5DC124A653}" destId="{8231F7F8-4877-4799-AD10-D43EF0B05655}" srcOrd="10" destOrd="0" presId="urn:microsoft.com/office/officeart/2008/layout/LinedList"/>
    <dgm:cxn modelId="{B251CEBA-704A-457A-A51C-60869B62A6B2}" type="presParOf" srcId="{15A22DB9-E089-4F72-B4F4-9B5DC124A653}" destId="{2B8D36B2-8745-4D32-AAFE-3A0DCA68DBB8}" srcOrd="11" destOrd="0" presId="urn:microsoft.com/office/officeart/2008/layout/LinedList"/>
    <dgm:cxn modelId="{33E671F3-2E47-4DE6-ADEA-8FD55E5CDC64}" type="presParOf" srcId="{2B8D36B2-8745-4D32-AAFE-3A0DCA68DBB8}" destId="{2D30A41C-3ED4-400C-833D-AC90F4D39AD1}" srcOrd="0" destOrd="0" presId="urn:microsoft.com/office/officeart/2008/layout/LinedList"/>
    <dgm:cxn modelId="{EE6C23DD-B59A-4184-AE05-B348E26E8680}" type="presParOf" srcId="{2B8D36B2-8745-4D32-AAFE-3A0DCA68DBB8}" destId="{456E0F61-378D-4CD9-852A-90D7C8795A03}" srcOrd="1" destOrd="0" presId="urn:microsoft.com/office/officeart/2008/layout/LinedList"/>
    <dgm:cxn modelId="{85708A19-6234-485B-BDD7-F51B49C0542E}" type="presParOf" srcId="{15A22DB9-E089-4F72-B4F4-9B5DC124A653}" destId="{A5F5FD77-0538-4CEE-968A-C429758A777B}" srcOrd="12" destOrd="0" presId="urn:microsoft.com/office/officeart/2008/layout/LinedList"/>
    <dgm:cxn modelId="{D6343C71-A201-451D-83B2-2ACF96719992}" type="presParOf" srcId="{15A22DB9-E089-4F72-B4F4-9B5DC124A653}" destId="{CF0FEF8C-0424-4916-8285-36D8D66FE3AF}" srcOrd="13" destOrd="0" presId="urn:microsoft.com/office/officeart/2008/layout/LinedList"/>
    <dgm:cxn modelId="{4FD38C22-8A08-410D-B19D-94C05A5E97F9}" type="presParOf" srcId="{CF0FEF8C-0424-4916-8285-36D8D66FE3AF}" destId="{9A32B85C-A683-4616-9170-B23BFCCC24E1}" srcOrd="0" destOrd="0" presId="urn:microsoft.com/office/officeart/2008/layout/LinedList"/>
    <dgm:cxn modelId="{82E1965C-D532-457A-9345-44FE307FE037}" type="presParOf" srcId="{CF0FEF8C-0424-4916-8285-36D8D66FE3AF}" destId="{2BF4E850-5B25-442E-89E1-7550DCA3A30D}" srcOrd="1" destOrd="0" presId="urn:microsoft.com/office/officeart/2008/layout/LinedList"/>
    <dgm:cxn modelId="{D55FD45F-4472-44CC-8338-659A773CE5F4}" type="presParOf" srcId="{15A22DB9-E089-4F72-B4F4-9B5DC124A653}" destId="{C66F8921-845F-4787-A3CC-453ADD145086}" srcOrd="14" destOrd="0" presId="urn:microsoft.com/office/officeart/2008/layout/LinedList"/>
    <dgm:cxn modelId="{C3F61395-F5A2-43E6-B52C-5B2817EFCC3E}" type="presParOf" srcId="{15A22DB9-E089-4F72-B4F4-9B5DC124A653}" destId="{B02F7DAE-0094-4535-BEB9-001F5C526108}" srcOrd="15" destOrd="0" presId="urn:microsoft.com/office/officeart/2008/layout/LinedList"/>
    <dgm:cxn modelId="{47B500A4-FE89-4616-B644-FBCCCFC1DDB1}" type="presParOf" srcId="{B02F7DAE-0094-4535-BEB9-001F5C526108}" destId="{416E1262-EBEA-44D9-8077-5EDA79C58F48}" srcOrd="0" destOrd="0" presId="urn:microsoft.com/office/officeart/2008/layout/LinedList"/>
    <dgm:cxn modelId="{4B2DD42E-D710-4E47-BD49-6D806BB4B34B}" type="presParOf" srcId="{B02F7DAE-0094-4535-BEB9-001F5C526108}" destId="{DCD0B5C7-1779-4CEB-8E94-05750A6E4CB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6D058E0-09D4-43D4-969A-6216514A0E22}" type="doc">
      <dgm:prSet loTypeId="urn:microsoft.com/office/officeart/2005/8/layout/default" loCatId="list" qsTypeId="urn:microsoft.com/office/officeart/2005/8/quickstyle/simple2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9CBD654-4A6C-4B57-93F3-0EA1A098AC76}">
      <dgm:prSet custT="1"/>
      <dgm:spPr/>
      <dgm:t>
        <a:bodyPr/>
        <a:lstStyle/>
        <a:p>
          <a:r>
            <a:rPr lang="is-IS" sz="2100" dirty="0">
              <a:latin typeface="+mj-lt"/>
            </a:rPr>
            <a:t>135.000 einstaklingar  </a:t>
          </a:r>
          <a:r>
            <a:rPr lang="is-IS" sz="1100" dirty="0">
              <a:latin typeface="+mj-lt"/>
            </a:rPr>
            <a:t>(sumir oftar en einu sinni)</a:t>
          </a:r>
          <a:endParaRPr lang="en-US" sz="1100" dirty="0">
            <a:latin typeface="+mj-lt"/>
          </a:endParaRPr>
        </a:p>
      </dgm:t>
    </dgm:pt>
    <dgm:pt modelId="{C2F0EF9B-B044-45C3-AE69-732B51FD8D2D}" type="parTrans" cxnId="{73A5BE25-7A39-46E2-8F92-6AAF6486DF8C}">
      <dgm:prSet/>
      <dgm:spPr/>
      <dgm:t>
        <a:bodyPr/>
        <a:lstStyle/>
        <a:p>
          <a:endParaRPr lang="en-US"/>
        </a:p>
      </dgm:t>
    </dgm:pt>
    <dgm:pt modelId="{006F61EF-5388-4E55-A48D-ECA7D6A20B65}" type="sibTrans" cxnId="{73A5BE25-7A39-46E2-8F92-6AAF6486DF8C}">
      <dgm:prSet/>
      <dgm:spPr/>
      <dgm:t>
        <a:bodyPr/>
        <a:lstStyle/>
        <a:p>
          <a:endParaRPr lang="en-US"/>
        </a:p>
      </dgm:t>
    </dgm:pt>
    <dgm:pt modelId="{8381A6B2-1721-4F51-96BD-C4700719D679}">
      <dgm:prSet/>
      <dgm:spPr/>
      <dgm:t>
        <a:bodyPr/>
        <a:lstStyle/>
        <a:p>
          <a:r>
            <a:rPr lang="is-IS" dirty="0">
              <a:latin typeface="+mj-lt"/>
            </a:rPr>
            <a:t>94.600 komur í slysa- og bráðaþjónustu</a:t>
          </a:r>
          <a:endParaRPr lang="en-US" dirty="0">
            <a:latin typeface="+mj-lt"/>
          </a:endParaRPr>
        </a:p>
      </dgm:t>
    </dgm:pt>
    <dgm:pt modelId="{DF4EFFCC-6CAA-434C-913C-464E26BD2758}" type="parTrans" cxnId="{54796ABE-8C76-47B6-B69B-B84C15093837}">
      <dgm:prSet/>
      <dgm:spPr/>
      <dgm:t>
        <a:bodyPr/>
        <a:lstStyle/>
        <a:p>
          <a:endParaRPr lang="en-US"/>
        </a:p>
      </dgm:t>
    </dgm:pt>
    <dgm:pt modelId="{DB923B91-9A9A-497A-9E33-4E143895CCF5}" type="sibTrans" cxnId="{54796ABE-8C76-47B6-B69B-B84C15093837}">
      <dgm:prSet/>
      <dgm:spPr/>
      <dgm:t>
        <a:bodyPr/>
        <a:lstStyle/>
        <a:p>
          <a:endParaRPr lang="en-US"/>
        </a:p>
      </dgm:t>
    </dgm:pt>
    <dgm:pt modelId="{5D160FA2-8AAC-48EC-930A-2CB8AFE571CB}">
      <dgm:prSet custT="1"/>
      <dgm:spPr/>
      <dgm:t>
        <a:bodyPr/>
        <a:lstStyle/>
        <a:p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569.000 </a:t>
          </a:r>
        </a:p>
        <a:p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komur,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gm:t>
    </dgm:pt>
    <dgm:pt modelId="{C8695739-21FB-4F34-8BC6-DC7643C305C8}" type="parTrans" cxnId="{39933669-D1A8-4749-8132-990FF9059D91}">
      <dgm:prSet/>
      <dgm:spPr/>
      <dgm:t>
        <a:bodyPr/>
        <a:lstStyle/>
        <a:p>
          <a:endParaRPr lang="en-US"/>
        </a:p>
      </dgm:t>
    </dgm:pt>
    <dgm:pt modelId="{D0FDAA04-B909-462B-A025-B51471B73B4A}" type="sibTrans" cxnId="{39933669-D1A8-4749-8132-990FF9059D91}">
      <dgm:prSet/>
      <dgm:spPr/>
      <dgm:t>
        <a:bodyPr/>
        <a:lstStyle/>
        <a:p>
          <a:endParaRPr lang="en-US"/>
        </a:p>
      </dgm:t>
    </dgm:pt>
    <dgm:pt modelId="{4F18D797-EDC4-4B06-B4F4-D7A6BE59C1D1}">
      <dgm:prSet/>
      <dgm:spPr/>
      <dgm:t>
        <a:bodyPr/>
        <a:lstStyle/>
        <a:p>
          <a:r>
            <a:rPr lang="is-IS" dirty="0">
              <a:latin typeface="+mj-lt"/>
            </a:rPr>
            <a:t>14.500 skurðaðgerðir </a:t>
          </a:r>
          <a:endParaRPr lang="en-US" dirty="0">
            <a:latin typeface="+mj-lt"/>
          </a:endParaRPr>
        </a:p>
      </dgm:t>
    </dgm:pt>
    <dgm:pt modelId="{49FFFFB0-474E-4A65-BDEB-CD76A609FEEA}" type="parTrans" cxnId="{2F09CCE6-E4A5-4775-B71F-77521E1E57E1}">
      <dgm:prSet/>
      <dgm:spPr/>
      <dgm:t>
        <a:bodyPr/>
        <a:lstStyle/>
        <a:p>
          <a:endParaRPr lang="en-US"/>
        </a:p>
      </dgm:t>
    </dgm:pt>
    <dgm:pt modelId="{82EEE9C3-303F-43B4-A111-C4D68CCC6C28}" type="sibTrans" cxnId="{2F09CCE6-E4A5-4775-B71F-77521E1E57E1}">
      <dgm:prSet/>
      <dgm:spPr/>
      <dgm:t>
        <a:bodyPr/>
        <a:lstStyle/>
        <a:p>
          <a:endParaRPr lang="en-US"/>
        </a:p>
      </dgm:t>
    </dgm:pt>
    <dgm:pt modelId="{5E66F992-C343-4BB6-A3DA-ECE59B5FB568}">
      <dgm:prSet/>
      <dgm:spPr/>
      <dgm:t>
        <a:bodyPr/>
        <a:lstStyle/>
        <a:p>
          <a:r>
            <a:rPr lang="is-IS" dirty="0">
              <a:latin typeface="+mj-lt"/>
            </a:rPr>
            <a:t>3.057 fæðingar</a:t>
          </a:r>
          <a:endParaRPr lang="en-US" dirty="0">
            <a:latin typeface="+mj-lt"/>
          </a:endParaRPr>
        </a:p>
      </dgm:t>
    </dgm:pt>
    <dgm:pt modelId="{6AC61F6F-2A9A-4511-90D2-CC00DB8A0FAC}" type="parTrans" cxnId="{D46A2B12-01BB-43B5-A691-4F4565DF177E}">
      <dgm:prSet/>
      <dgm:spPr/>
      <dgm:t>
        <a:bodyPr/>
        <a:lstStyle/>
        <a:p>
          <a:endParaRPr lang="en-US"/>
        </a:p>
      </dgm:t>
    </dgm:pt>
    <dgm:pt modelId="{93CBDBAF-86EB-4627-85E3-21E1075CF128}" type="sibTrans" cxnId="{D46A2B12-01BB-43B5-A691-4F4565DF177E}">
      <dgm:prSet/>
      <dgm:spPr/>
      <dgm:t>
        <a:bodyPr/>
        <a:lstStyle/>
        <a:p>
          <a:endParaRPr lang="en-US"/>
        </a:p>
      </dgm:t>
    </dgm:pt>
    <dgm:pt modelId="{2D4EAD62-486B-477B-8A89-4480618DBBF0}">
      <dgm:prSet/>
      <dgm:spPr/>
      <dgm:t>
        <a:bodyPr/>
        <a:lstStyle/>
        <a:p>
          <a:r>
            <a:rPr lang="is-IS" dirty="0">
              <a:latin typeface="+mj-lt"/>
            </a:rPr>
            <a:t>26.700 innlagnir</a:t>
          </a:r>
          <a:endParaRPr lang="en-US" dirty="0">
            <a:latin typeface="+mj-lt"/>
          </a:endParaRPr>
        </a:p>
      </dgm:t>
    </dgm:pt>
    <dgm:pt modelId="{38FB97B4-807E-4680-9D00-3C55CF6BEDB2}" type="parTrans" cxnId="{8E247FFA-B289-4B3C-986E-17CFD34E56BE}">
      <dgm:prSet/>
      <dgm:spPr/>
      <dgm:t>
        <a:bodyPr/>
        <a:lstStyle/>
        <a:p>
          <a:endParaRPr lang="en-US"/>
        </a:p>
      </dgm:t>
    </dgm:pt>
    <dgm:pt modelId="{0DB8E99C-5FF7-42D7-B2FE-5F427088BD4C}" type="sibTrans" cxnId="{8E247FFA-B289-4B3C-986E-17CFD34E56BE}">
      <dgm:prSet/>
      <dgm:spPr/>
      <dgm:t>
        <a:bodyPr/>
        <a:lstStyle/>
        <a:p>
          <a:endParaRPr lang="en-US"/>
        </a:p>
      </dgm:t>
    </dgm:pt>
    <dgm:pt modelId="{EE59B728-52C0-44E9-94A9-85B82072E1CC}">
      <dgm:prSet/>
      <dgm:spPr/>
      <dgm:t>
        <a:bodyPr/>
        <a:lstStyle/>
        <a:p>
          <a:r>
            <a:rPr lang="is-IS" dirty="0">
              <a:latin typeface="+mj-lt"/>
            </a:rPr>
            <a:t>4,9  daga meðallegutími </a:t>
          </a:r>
          <a:endParaRPr lang="en-US" dirty="0">
            <a:latin typeface="+mj-lt"/>
          </a:endParaRPr>
        </a:p>
      </dgm:t>
    </dgm:pt>
    <dgm:pt modelId="{197D9E62-935C-41D2-97E1-87CA8C4CFE9A}" type="parTrans" cxnId="{80D89354-5D8F-432E-B35A-E5ACDBE1A447}">
      <dgm:prSet/>
      <dgm:spPr/>
      <dgm:t>
        <a:bodyPr/>
        <a:lstStyle/>
        <a:p>
          <a:endParaRPr lang="en-US"/>
        </a:p>
      </dgm:t>
    </dgm:pt>
    <dgm:pt modelId="{9883D85A-FA32-4104-9C92-7397F97EB8B1}" type="sibTrans" cxnId="{80D89354-5D8F-432E-B35A-E5ACDBE1A447}">
      <dgm:prSet/>
      <dgm:spPr/>
      <dgm:t>
        <a:bodyPr/>
        <a:lstStyle/>
        <a:p>
          <a:endParaRPr lang="en-US"/>
        </a:p>
      </dgm:t>
    </dgm:pt>
    <dgm:pt modelId="{4F5FBD0C-49ED-4E4B-9C00-C2C4E5AC3441}" type="pres">
      <dgm:prSet presAssocID="{B6D058E0-09D4-43D4-969A-6216514A0E22}" presName="diagram" presStyleCnt="0">
        <dgm:presLayoutVars>
          <dgm:dir/>
          <dgm:resizeHandles val="exact"/>
        </dgm:presLayoutVars>
      </dgm:prSet>
      <dgm:spPr/>
    </dgm:pt>
    <dgm:pt modelId="{101C3F45-8836-4554-862C-4BE836ECB41C}" type="pres">
      <dgm:prSet presAssocID="{09CBD654-4A6C-4B57-93F3-0EA1A098AC76}" presName="node" presStyleLbl="node1" presStyleIdx="0" presStyleCnt="7">
        <dgm:presLayoutVars>
          <dgm:bulletEnabled val="1"/>
        </dgm:presLayoutVars>
      </dgm:prSet>
      <dgm:spPr/>
    </dgm:pt>
    <dgm:pt modelId="{AF2CCFA5-6733-4FE6-BFCE-39800E123D47}" type="pres">
      <dgm:prSet presAssocID="{006F61EF-5388-4E55-A48D-ECA7D6A20B65}" presName="sibTrans" presStyleCnt="0"/>
      <dgm:spPr/>
    </dgm:pt>
    <dgm:pt modelId="{0BDAA7B1-A269-4841-A3E3-9272781C9676}" type="pres">
      <dgm:prSet presAssocID="{8381A6B2-1721-4F51-96BD-C4700719D679}" presName="node" presStyleLbl="node1" presStyleIdx="1" presStyleCnt="7">
        <dgm:presLayoutVars>
          <dgm:bulletEnabled val="1"/>
        </dgm:presLayoutVars>
      </dgm:prSet>
      <dgm:spPr/>
    </dgm:pt>
    <dgm:pt modelId="{639C3565-A1CC-4712-9D00-968E03BE2F87}" type="pres">
      <dgm:prSet presAssocID="{DB923B91-9A9A-497A-9E33-4E143895CCF5}" presName="sibTrans" presStyleCnt="0"/>
      <dgm:spPr/>
    </dgm:pt>
    <dgm:pt modelId="{ED0F1188-9445-4E42-A24A-6A82ABE90268}" type="pres">
      <dgm:prSet presAssocID="{5D160FA2-8AAC-48EC-930A-2CB8AFE571CB}" presName="node" presStyleLbl="node1" presStyleIdx="2" presStyleCnt="7">
        <dgm:presLayoutVars>
          <dgm:bulletEnabled val="1"/>
        </dgm:presLayoutVars>
      </dgm:prSet>
      <dgm:spPr/>
    </dgm:pt>
    <dgm:pt modelId="{A6D174B3-795C-4F4D-B9FF-26565E37C086}" type="pres">
      <dgm:prSet presAssocID="{D0FDAA04-B909-462B-A025-B51471B73B4A}" presName="sibTrans" presStyleCnt="0"/>
      <dgm:spPr/>
    </dgm:pt>
    <dgm:pt modelId="{D6A44DDB-5351-4EB2-938C-B86ABEE25681}" type="pres">
      <dgm:prSet presAssocID="{4F18D797-EDC4-4B06-B4F4-D7A6BE59C1D1}" presName="node" presStyleLbl="node1" presStyleIdx="3" presStyleCnt="7">
        <dgm:presLayoutVars>
          <dgm:bulletEnabled val="1"/>
        </dgm:presLayoutVars>
      </dgm:prSet>
      <dgm:spPr/>
    </dgm:pt>
    <dgm:pt modelId="{E30D625A-4AE0-4DA4-B130-7A219B91BAA4}" type="pres">
      <dgm:prSet presAssocID="{82EEE9C3-303F-43B4-A111-C4D68CCC6C28}" presName="sibTrans" presStyleCnt="0"/>
      <dgm:spPr/>
    </dgm:pt>
    <dgm:pt modelId="{55695E28-E39E-4454-88C6-F33152AE9664}" type="pres">
      <dgm:prSet presAssocID="{5E66F992-C343-4BB6-A3DA-ECE59B5FB568}" presName="node" presStyleLbl="node1" presStyleIdx="4" presStyleCnt="7">
        <dgm:presLayoutVars>
          <dgm:bulletEnabled val="1"/>
        </dgm:presLayoutVars>
      </dgm:prSet>
      <dgm:spPr/>
    </dgm:pt>
    <dgm:pt modelId="{9EEA3091-BEDF-4FBC-B4FF-4531B6241F85}" type="pres">
      <dgm:prSet presAssocID="{93CBDBAF-86EB-4627-85E3-21E1075CF128}" presName="sibTrans" presStyleCnt="0"/>
      <dgm:spPr/>
    </dgm:pt>
    <dgm:pt modelId="{98A9EE42-3DF5-4B4E-861C-0E0F7510B3E4}" type="pres">
      <dgm:prSet presAssocID="{2D4EAD62-486B-477B-8A89-4480618DBBF0}" presName="node" presStyleLbl="node1" presStyleIdx="5" presStyleCnt="7">
        <dgm:presLayoutVars>
          <dgm:bulletEnabled val="1"/>
        </dgm:presLayoutVars>
      </dgm:prSet>
      <dgm:spPr/>
    </dgm:pt>
    <dgm:pt modelId="{77EE41B8-BDAB-40C0-8359-CBEAA703AF59}" type="pres">
      <dgm:prSet presAssocID="{0DB8E99C-5FF7-42D7-B2FE-5F427088BD4C}" presName="sibTrans" presStyleCnt="0"/>
      <dgm:spPr/>
    </dgm:pt>
    <dgm:pt modelId="{FD5FFF8D-0ED9-4516-AD2D-438A487555A4}" type="pres">
      <dgm:prSet presAssocID="{EE59B728-52C0-44E9-94A9-85B82072E1CC}" presName="node" presStyleLbl="node1" presStyleIdx="6" presStyleCnt="7">
        <dgm:presLayoutVars>
          <dgm:bulletEnabled val="1"/>
        </dgm:presLayoutVars>
      </dgm:prSet>
      <dgm:spPr/>
    </dgm:pt>
  </dgm:ptLst>
  <dgm:cxnLst>
    <dgm:cxn modelId="{D7A7D906-EC94-4E7F-AF07-7313E54BD84D}" type="presOf" srcId="{8381A6B2-1721-4F51-96BD-C4700719D679}" destId="{0BDAA7B1-A269-4841-A3E3-9272781C9676}" srcOrd="0" destOrd="0" presId="urn:microsoft.com/office/officeart/2005/8/layout/default"/>
    <dgm:cxn modelId="{3392CF0A-AB96-48F7-B667-7C1CE31EF593}" type="presOf" srcId="{5E66F992-C343-4BB6-A3DA-ECE59B5FB568}" destId="{55695E28-E39E-4454-88C6-F33152AE9664}" srcOrd="0" destOrd="0" presId="urn:microsoft.com/office/officeart/2005/8/layout/default"/>
    <dgm:cxn modelId="{D46A2B12-01BB-43B5-A691-4F4565DF177E}" srcId="{B6D058E0-09D4-43D4-969A-6216514A0E22}" destId="{5E66F992-C343-4BB6-A3DA-ECE59B5FB568}" srcOrd="4" destOrd="0" parTransId="{6AC61F6F-2A9A-4511-90D2-CC00DB8A0FAC}" sibTransId="{93CBDBAF-86EB-4627-85E3-21E1075CF128}"/>
    <dgm:cxn modelId="{73A5BE25-7A39-46E2-8F92-6AAF6486DF8C}" srcId="{B6D058E0-09D4-43D4-969A-6216514A0E22}" destId="{09CBD654-4A6C-4B57-93F3-0EA1A098AC76}" srcOrd="0" destOrd="0" parTransId="{C2F0EF9B-B044-45C3-AE69-732B51FD8D2D}" sibTransId="{006F61EF-5388-4E55-A48D-ECA7D6A20B65}"/>
    <dgm:cxn modelId="{0BAD385C-3575-45C2-9FC6-F9C41F084D20}" type="presOf" srcId="{B6D058E0-09D4-43D4-969A-6216514A0E22}" destId="{4F5FBD0C-49ED-4E4B-9C00-C2C4E5AC3441}" srcOrd="0" destOrd="0" presId="urn:microsoft.com/office/officeart/2005/8/layout/default"/>
    <dgm:cxn modelId="{CC695341-F9F5-432C-949F-197108A098A4}" type="presOf" srcId="{2D4EAD62-486B-477B-8A89-4480618DBBF0}" destId="{98A9EE42-3DF5-4B4E-861C-0E0F7510B3E4}" srcOrd="0" destOrd="0" presId="urn:microsoft.com/office/officeart/2005/8/layout/default"/>
    <dgm:cxn modelId="{39933669-D1A8-4749-8132-990FF9059D91}" srcId="{B6D058E0-09D4-43D4-969A-6216514A0E22}" destId="{5D160FA2-8AAC-48EC-930A-2CB8AFE571CB}" srcOrd="2" destOrd="0" parTransId="{C8695739-21FB-4F34-8BC6-DC7643C305C8}" sibTransId="{D0FDAA04-B909-462B-A025-B51471B73B4A}"/>
    <dgm:cxn modelId="{80D89354-5D8F-432E-B35A-E5ACDBE1A447}" srcId="{B6D058E0-09D4-43D4-969A-6216514A0E22}" destId="{EE59B728-52C0-44E9-94A9-85B82072E1CC}" srcOrd="6" destOrd="0" parTransId="{197D9E62-935C-41D2-97E1-87CA8C4CFE9A}" sibTransId="{9883D85A-FA32-4104-9C92-7397F97EB8B1}"/>
    <dgm:cxn modelId="{AF934959-20A4-4EA3-9F23-DFA4A7F01EDF}" type="presOf" srcId="{09CBD654-4A6C-4B57-93F3-0EA1A098AC76}" destId="{101C3F45-8836-4554-862C-4BE836ECB41C}" srcOrd="0" destOrd="0" presId="urn:microsoft.com/office/officeart/2005/8/layout/default"/>
    <dgm:cxn modelId="{E5D0A78A-5B43-4D12-A19B-547D4685BDA9}" type="presOf" srcId="{EE59B728-52C0-44E9-94A9-85B82072E1CC}" destId="{FD5FFF8D-0ED9-4516-AD2D-438A487555A4}" srcOrd="0" destOrd="0" presId="urn:microsoft.com/office/officeart/2005/8/layout/default"/>
    <dgm:cxn modelId="{43225CBC-E54E-4AC3-BE84-46A1BD983791}" type="presOf" srcId="{4F18D797-EDC4-4B06-B4F4-D7A6BE59C1D1}" destId="{D6A44DDB-5351-4EB2-938C-B86ABEE25681}" srcOrd="0" destOrd="0" presId="urn:microsoft.com/office/officeart/2005/8/layout/default"/>
    <dgm:cxn modelId="{54796ABE-8C76-47B6-B69B-B84C15093837}" srcId="{B6D058E0-09D4-43D4-969A-6216514A0E22}" destId="{8381A6B2-1721-4F51-96BD-C4700719D679}" srcOrd="1" destOrd="0" parTransId="{DF4EFFCC-6CAA-434C-913C-464E26BD2758}" sibTransId="{DB923B91-9A9A-497A-9E33-4E143895CCF5}"/>
    <dgm:cxn modelId="{6D928FE4-8EF4-4AE1-9DC0-47298A279E1C}" type="presOf" srcId="{5D160FA2-8AAC-48EC-930A-2CB8AFE571CB}" destId="{ED0F1188-9445-4E42-A24A-6A82ABE90268}" srcOrd="0" destOrd="0" presId="urn:microsoft.com/office/officeart/2005/8/layout/default"/>
    <dgm:cxn modelId="{2F09CCE6-E4A5-4775-B71F-77521E1E57E1}" srcId="{B6D058E0-09D4-43D4-969A-6216514A0E22}" destId="{4F18D797-EDC4-4B06-B4F4-D7A6BE59C1D1}" srcOrd="3" destOrd="0" parTransId="{49FFFFB0-474E-4A65-BDEB-CD76A609FEEA}" sibTransId="{82EEE9C3-303F-43B4-A111-C4D68CCC6C28}"/>
    <dgm:cxn modelId="{8E247FFA-B289-4B3C-986E-17CFD34E56BE}" srcId="{B6D058E0-09D4-43D4-969A-6216514A0E22}" destId="{2D4EAD62-486B-477B-8A89-4480618DBBF0}" srcOrd="5" destOrd="0" parTransId="{38FB97B4-807E-4680-9D00-3C55CF6BEDB2}" sibTransId="{0DB8E99C-5FF7-42D7-B2FE-5F427088BD4C}"/>
    <dgm:cxn modelId="{716A7ABF-2AAC-46B6-81CF-61377EC86221}" type="presParOf" srcId="{4F5FBD0C-49ED-4E4B-9C00-C2C4E5AC3441}" destId="{101C3F45-8836-4554-862C-4BE836ECB41C}" srcOrd="0" destOrd="0" presId="urn:microsoft.com/office/officeart/2005/8/layout/default"/>
    <dgm:cxn modelId="{82C521C0-A196-479B-9A89-80462F63CE13}" type="presParOf" srcId="{4F5FBD0C-49ED-4E4B-9C00-C2C4E5AC3441}" destId="{AF2CCFA5-6733-4FE6-BFCE-39800E123D47}" srcOrd="1" destOrd="0" presId="urn:microsoft.com/office/officeart/2005/8/layout/default"/>
    <dgm:cxn modelId="{D96A2056-7474-44BF-8F23-3B018D216DD5}" type="presParOf" srcId="{4F5FBD0C-49ED-4E4B-9C00-C2C4E5AC3441}" destId="{0BDAA7B1-A269-4841-A3E3-9272781C9676}" srcOrd="2" destOrd="0" presId="urn:microsoft.com/office/officeart/2005/8/layout/default"/>
    <dgm:cxn modelId="{7635E6ED-1C68-4F6A-9875-16629B830B41}" type="presParOf" srcId="{4F5FBD0C-49ED-4E4B-9C00-C2C4E5AC3441}" destId="{639C3565-A1CC-4712-9D00-968E03BE2F87}" srcOrd="3" destOrd="0" presId="urn:microsoft.com/office/officeart/2005/8/layout/default"/>
    <dgm:cxn modelId="{FDB1B59C-C3F5-4FB9-82CC-5ACAD0E20574}" type="presParOf" srcId="{4F5FBD0C-49ED-4E4B-9C00-C2C4E5AC3441}" destId="{ED0F1188-9445-4E42-A24A-6A82ABE90268}" srcOrd="4" destOrd="0" presId="urn:microsoft.com/office/officeart/2005/8/layout/default"/>
    <dgm:cxn modelId="{B33F7712-2800-4B98-818C-E87908B95A67}" type="presParOf" srcId="{4F5FBD0C-49ED-4E4B-9C00-C2C4E5AC3441}" destId="{A6D174B3-795C-4F4D-B9FF-26565E37C086}" srcOrd="5" destOrd="0" presId="urn:microsoft.com/office/officeart/2005/8/layout/default"/>
    <dgm:cxn modelId="{4B360F7E-E369-4204-A9C4-EFB22C79E2AE}" type="presParOf" srcId="{4F5FBD0C-49ED-4E4B-9C00-C2C4E5AC3441}" destId="{D6A44DDB-5351-4EB2-938C-B86ABEE25681}" srcOrd="6" destOrd="0" presId="urn:microsoft.com/office/officeart/2005/8/layout/default"/>
    <dgm:cxn modelId="{48B1D0B9-6269-4128-8CE7-82E000BD45A9}" type="presParOf" srcId="{4F5FBD0C-49ED-4E4B-9C00-C2C4E5AC3441}" destId="{E30D625A-4AE0-4DA4-B130-7A219B91BAA4}" srcOrd="7" destOrd="0" presId="urn:microsoft.com/office/officeart/2005/8/layout/default"/>
    <dgm:cxn modelId="{5FB0F608-F748-4E17-BB2B-9C95A40F26E3}" type="presParOf" srcId="{4F5FBD0C-49ED-4E4B-9C00-C2C4E5AC3441}" destId="{55695E28-E39E-4454-88C6-F33152AE9664}" srcOrd="8" destOrd="0" presId="urn:microsoft.com/office/officeart/2005/8/layout/default"/>
    <dgm:cxn modelId="{557EE76A-B268-4551-A825-B9A6C38F9A30}" type="presParOf" srcId="{4F5FBD0C-49ED-4E4B-9C00-C2C4E5AC3441}" destId="{9EEA3091-BEDF-4FBC-B4FF-4531B6241F85}" srcOrd="9" destOrd="0" presId="urn:microsoft.com/office/officeart/2005/8/layout/default"/>
    <dgm:cxn modelId="{9DA36EFA-70D1-4D11-A1A5-C11AD4AA39C5}" type="presParOf" srcId="{4F5FBD0C-49ED-4E4B-9C00-C2C4E5AC3441}" destId="{98A9EE42-3DF5-4B4E-861C-0E0F7510B3E4}" srcOrd="10" destOrd="0" presId="urn:microsoft.com/office/officeart/2005/8/layout/default"/>
    <dgm:cxn modelId="{0CE37130-BCDF-4EAF-9E1B-0FCCD92C30AB}" type="presParOf" srcId="{4F5FBD0C-49ED-4E4B-9C00-C2C4E5AC3441}" destId="{77EE41B8-BDAB-40C0-8359-CBEAA703AF59}" srcOrd="11" destOrd="0" presId="urn:microsoft.com/office/officeart/2005/8/layout/default"/>
    <dgm:cxn modelId="{0CC790AA-03D5-461F-9767-FFD473E9C5E5}" type="presParOf" srcId="{4F5FBD0C-49ED-4E4B-9C00-C2C4E5AC3441}" destId="{FD5FFF8D-0ED9-4516-AD2D-438A487555A4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F3B5C9-0086-4F75-A3DA-310C47CAC5CA}">
      <dsp:nvSpPr>
        <dsp:cNvPr id="0" name=""/>
        <dsp:cNvSpPr/>
      </dsp:nvSpPr>
      <dsp:spPr>
        <a:xfrm>
          <a:off x="0" y="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BB622B-C89B-44CA-AA22-3121A2A5968F}">
      <dsp:nvSpPr>
        <dsp:cNvPr id="0" name=""/>
        <dsp:cNvSpPr/>
      </dsp:nvSpPr>
      <dsp:spPr>
        <a:xfrm>
          <a:off x="0" y="0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Íslenska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heilbrigðiskerfið</a:t>
          </a:r>
          <a:endParaRPr lang="en-US" sz="2700" kern="1200" dirty="0">
            <a:latin typeface="+mj-lt"/>
          </a:endParaRPr>
        </a:p>
      </dsp:txBody>
      <dsp:txXfrm>
        <a:off x="0" y="0"/>
        <a:ext cx="6263640" cy="688085"/>
      </dsp:txXfrm>
    </dsp:sp>
    <dsp:sp modelId="{4BF9EB7A-B516-436F-94CC-F8E36BB12A7F}">
      <dsp:nvSpPr>
        <dsp:cNvPr id="0" name=""/>
        <dsp:cNvSpPr/>
      </dsp:nvSpPr>
      <dsp:spPr>
        <a:xfrm>
          <a:off x="0" y="68808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4D516C3-C930-4E29-B1CE-6AF722DF75EE}">
      <dsp:nvSpPr>
        <dsp:cNvPr id="0" name=""/>
        <dsp:cNvSpPr/>
      </dsp:nvSpPr>
      <dsp:spPr>
        <a:xfrm>
          <a:off x="0" y="68808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Stefna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skipulag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	</a:t>
          </a:r>
        </a:p>
      </dsp:txBody>
      <dsp:txXfrm>
        <a:off x="0" y="688085"/>
        <a:ext cx="6263640" cy="688085"/>
      </dsp:txXfrm>
    </dsp:sp>
    <dsp:sp modelId="{3254454B-12BC-4ADF-B01F-D4B06F8929BD}">
      <dsp:nvSpPr>
        <dsp:cNvPr id="0" name=""/>
        <dsp:cNvSpPr/>
      </dsp:nvSpPr>
      <dsp:spPr>
        <a:xfrm>
          <a:off x="0" y="137617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35F2F8-69E3-4926-A27C-86A12DBCF9E7}">
      <dsp:nvSpPr>
        <dsp:cNvPr id="0" name=""/>
        <dsp:cNvSpPr/>
      </dsp:nvSpPr>
      <dsp:spPr>
        <a:xfrm>
          <a:off x="0" y="137617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Þjónusta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sjúklinga</a:t>
          </a:r>
          <a:r>
            <a:rPr lang="en-US" sz="2700" kern="1200" dirty="0">
              <a:latin typeface="+mj-lt"/>
            </a:rPr>
            <a:t>   		</a:t>
          </a:r>
        </a:p>
      </dsp:txBody>
      <dsp:txXfrm>
        <a:off x="0" y="1376171"/>
        <a:ext cx="6263640" cy="688085"/>
      </dsp:txXfrm>
    </dsp:sp>
    <dsp:sp modelId="{343E1D47-AF26-441F-9950-1DE4A8D9FDAD}">
      <dsp:nvSpPr>
        <dsp:cNvPr id="0" name=""/>
        <dsp:cNvSpPr/>
      </dsp:nvSpPr>
      <dsp:spPr>
        <a:xfrm>
          <a:off x="0" y="2064257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134AED1-2FBB-450C-85B8-47B9F5D0F085}">
      <dsp:nvSpPr>
        <dsp:cNvPr id="0" name=""/>
        <dsp:cNvSpPr/>
      </dsp:nvSpPr>
      <dsp:spPr>
        <a:xfrm>
          <a:off x="0" y="2064257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Rekstur</a:t>
          </a:r>
          <a:r>
            <a:rPr lang="en-US" sz="2700" kern="1200" dirty="0">
              <a:latin typeface="+mj-lt"/>
            </a:rPr>
            <a:t>	</a:t>
          </a:r>
          <a:r>
            <a:rPr lang="en-US" sz="2700" kern="1200" dirty="0"/>
            <a:t>	</a:t>
          </a:r>
        </a:p>
      </dsp:txBody>
      <dsp:txXfrm>
        <a:off x="0" y="2064257"/>
        <a:ext cx="6263640" cy="688085"/>
      </dsp:txXfrm>
    </dsp:sp>
    <dsp:sp modelId="{2C39989D-0237-4B6D-A64C-A42928946093}">
      <dsp:nvSpPr>
        <dsp:cNvPr id="0" name=""/>
        <dsp:cNvSpPr/>
      </dsp:nvSpPr>
      <dsp:spPr>
        <a:xfrm>
          <a:off x="0" y="2752343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537A22-17B2-43E0-AF86-D42D5A20F000}">
      <dsp:nvSpPr>
        <dsp:cNvPr id="0" name=""/>
        <dsp:cNvSpPr/>
      </dsp:nvSpPr>
      <dsp:spPr>
        <a:xfrm>
          <a:off x="0" y="2752343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Mannauður</a:t>
          </a:r>
          <a:r>
            <a:rPr lang="en-US" sz="2700" kern="1200" dirty="0">
              <a:latin typeface="+mj-lt"/>
            </a:rPr>
            <a:t>  	</a:t>
          </a:r>
          <a:r>
            <a:rPr lang="en-US" sz="2700" kern="1200" dirty="0"/>
            <a:t>	</a:t>
          </a:r>
        </a:p>
      </dsp:txBody>
      <dsp:txXfrm>
        <a:off x="0" y="2752343"/>
        <a:ext cx="6263640" cy="688085"/>
      </dsp:txXfrm>
    </dsp:sp>
    <dsp:sp modelId="{8231F7F8-4877-4799-AD10-D43EF0B05655}">
      <dsp:nvSpPr>
        <dsp:cNvPr id="0" name=""/>
        <dsp:cNvSpPr/>
      </dsp:nvSpPr>
      <dsp:spPr>
        <a:xfrm>
          <a:off x="0" y="3440430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D30A41C-3ED4-400C-833D-AC90F4D39AD1}">
      <dsp:nvSpPr>
        <dsp:cNvPr id="0" name=""/>
        <dsp:cNvSpPr/>
      </dsp:nvSpPr>
      <dsp:spPr>
        <a:xfrm>
          <a:off x="0" y="3440429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Menntun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og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vísindi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/>
            <a:t>	</a:t>
          </a:r>
        </a:p>
      </dsp:txBody>
      <dsp:txXfrm>
        <a:off x="0" y="3440429"/>
        <a:ext cx="6263640" cy="688085"/>
      </dsp:txXfrm>
    </dsp:sp>
    <dsp:sp modelId="{A5F5FD77-0538-4CEE-968A-C429758A777B}">
      <dsp:nvSpPr>
        <dsp:cNvPr id="0" name=""/>
        <dsp:cNvSpPr/>
      </dsp:nvSpPr>
      <dsp:spPr>
        <a:xfrm>
          <a:off x="0" y="4128515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32B85C-A683-4616-9170-B23BFCCC24E1}">
      <dsp:nvSpPr>
        <dsp:cNvPr id="0" name=""/>
        <dsp:cNvSpPr/>
      </dsp:nvSpPr>
      <dsp:spPr>
        <a:xfrm>
          <a:off x="0" y="4128515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Nokkrir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áfangar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úr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sögu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/>
            <a:t>	</a:t>
          </a:r>
        </a:p>
      </dsp:txBody>
      <dsp:txXfrm>
        <a:off x="0" y="4128515"/>
        <a:ext cx="6263640" cy="688085"/>
      </dsp:txXfrm>
    </dsp:sp>
    <dsp:sp modelId="{C66F8921-845F-4787-A3CC-453ADD145086}">
      <dsp:nvSpPr>
        <dsp:cNvPr id="0" name=""/>
        <dsp:cNvSpPr/>
      </dsp:nvSpPr>
      <dsp:spPr>
        <a:xfrm>
          <a:off x="0" y="4816601"/>
          <a:ext cx="6263640" cy="0"/>
        </a:xfrm>
        <a:prstGeom prst="lin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16E1262-EBEA-44D9-8077-5EDA79C58F48}">
      <dsp:nvSpPr>
        <dsp:cNvPr id="0" name=""/>
        <dsp:cNvSpPr/>
      </dsp:nvSpPr>
      <dsp:spPr>
        <a:xfrm>
          <a:off x="0" y="4816601"/>
          <a:ext cx="6263640" cy="6880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latin typeface="+mj-lt"/>
            </a:rPr>
            <a:t>Nýbyggingar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við</a:t>
          </a:r>
          <a:r>
            <a:rPr lang="en-US" sz="2700" kern="1200" dirty="0">
              <a:latin typeface="+mj-lt"/>
            </a:rPr>
            <a:t> </a:t>
          </a:r>
          <a:r>
            <a:rPr lang="en-US" sz="2700" kern="1200" dirty="0" err="1">
              <a:latin typeface="+mj-lt"/>
            </a:rPr>
            <a:t>Landspítala</a:t>
          </a:r>
          <a:r>
            <a:rPr lang="en-US" sz="2700" kern="1200" dirty="0">
              <a:latin typeface="+mj-lt"/>
            </a:rPr>
            <a:t>  	</a:t>
          </a:r>
        </a:p>
      </dsp:txBody>
      <dsp:txXfrm>
        <a:off x="0" y="4816601"/>
        <a:ext cx="6263640" cy="68808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1C3F45-8836-4554-862C-4BE836ECB41C}">
      <dsp:nvSpPr>
        <dsp:cNvPr id="0" name=""/>
        <dsp:cNvSpPr/>
      </dsp:nvSpPr>
      <dsp:spPr>
        <a:xfrm>
          <a:off x="1120012" y="1544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100" kern="1200" dirty="0">
              <a:latin typeface="+mj-lt"/>
            </a:rPr>
            <a:t>135.000 einstaklingar  </a:t>
          </a:r>
          <a:r>
            <a:rPr lang="is-IS" sz="1100" kern="1200" dirty="0">
              <a:latin typeface="+mj-lt"/>
            </a:rPr>
            <a:t>(sumir oftar en einu sinni)</a:t>
          </a:r>
          <a:endParaRPr lang="en-US" sz="1100" kern="1200" dirty="0">
            <a:latin typeface="+mj-lt"/>
          </a:endParaRPr>
        </a:p>
      </dsp:txBody>
      <dsp:txXfrm>
        <a:off x="1120012" y="1544"/>
        <a:ext cx="2171818" cy="1303091"/>
      </dsp:txXfrm>
    </dsp:sp>
    <dsp:sp modelId="{0BDAA7B1-A269-4841-A3E3-9272781C9676}">
      <dsp:nvSpPr>
        <dsp:cNvPr id="0" name=""/>
        <dsp:cNvSpPr/>
      </dsp:nvSpPr>
      <dsp:spPr>
        <a:xfrm>
          <a:off x="3509013" y="1544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94.600 komur í slysa- og bráðaþjónustu</a:t>
          </a:r>
          <a:endParaRPr lang="en-US" sz="2400" kern="1200" dirty="0">
            <a:latin typeface="+mj-lt"/>
          </a:endParaRPr>
        </a:p>
      </dsp:txBody>
      <dsp:txXfrm>
        <a:off x="3509013" y="1544"/>
        <a:ext cx="2171818" cy="1303091"/>
      </dsp:txXfrm>
    </dsp:sp>
    <dsp:sp modelId="{ED0F1188-9445-4E42-A24A-6A82ABE90268}">
      <dsp:nvSpPr>
        <dsp:cNvPr id="0" name=""/>
        <dsp:cNvSpPr/>
      </dsp:nvSpPr>
      <dsp:spPr>
        <a:xfrm>
          <a:off x="5898013" y="1544"/>
          <a:ext cx="2171818" cy="1303091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569.000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komur, símtöl og </a:t>
          </a:r>
          <a:r>
            <a:rPr lang="is-IS" sz="1900" kern="1200" dirty="0" err="1">
              <a:solidFill>
                <a:prstClr val="white"/>
              </a:solidFill>
              <a:latin typeface="Arial"/>
              <a:ea typeface="+mn-ea"/>
              <a:cs typeface="+mn-cs"/>
            </a:rPr>
            <a:t>fjarþjónusta</a:t>
          </a:r>
          <a:r>
            <a:rPr lang="is-IS" sz="1900" kern="1200" dirty="0">
              <a:solidFill>
                <a:prstClr val="white"/>
              </a:solidFill>
              <a:latin typeface="Arial"/>
              <a:ea typeface="+mn-ea"/>
              <a:cs typeface="+mn-cs"/>
            </a:rPr>
            <a:t> á dag- og göngudeildum</a:t>
          </a:r>
          <a:endParaRPr lang="en-US" sz="1900" kern="1200" dirty="0">
            <a:solidFill>
              <a:prstClr val="white"/>
            </a:solidFill>
            <a:latin typeface="Arial"/>
            <a:ea typeface="+mn-ea"/>
            <a:cs typeface="+mn-cs"/>
          </a:endParaRPr>
        </a:p>
      </dsp:txBody>
      <dsp:txXfrm>
        <a:off x="5898013" y="1544"/>
        <a:ext cx="2171818" cy="1303091"/>
      </dsp:txXfrm>
    </dsp:sp>
    <dsp:sp modelId="{D6A44DDB-5351-4EB2-938C-B86ABEE25681}">
      <dsp:nvSpPr>
        <dsp:cNvPr id="0" name=""/>
        <dsp:cNvSpPr/>
      </dsp:nvSpPr>
      <dsp:spPr>
        <a:xfrm>
          <a:off x="1120012" y="1521817"/>
          <a:ext cx="2171818" cy="1303091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14.500 skurðaðgerðir </a:t>
          </a:r>
          <a:endParaRPr lang="en-US" sz="2400" kern="1200" dirty="0">
            <a:latin typeface="+mj-lt"/>
          </a:endParaRPr>
        </a:p>
      </dsp:txBody>
      <dsp:txXfrm>
        <a:off x="1120012" y="1521817"/>
        <a:ext cx="2171818" cy="1303091"/>
      </dsp:txXfrm>
    </dsp:sp>
    <dsp:sp modelId="{55695E28-E39E-4454-88C6-F33152AE9664}">
      <dsp:nvSpPr>
        <dsp:cNvPr id="0" name=""/>
        <dsp:cNvSpPr/>
      </dsp:nvSpPr>
      <dsp:spPr>
        <a:xfrm>
          <a:off x="3509013" y="1521817"/>
          <a:ext cx="2171818" cy="1303091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3.057 fæðingar</a:t>
          </a:r>
          <a:endParaRPr lang="en-US" sz="2400" kern="1200" dirty="0">
            <a:latin typeface="+mj-lt"/>
          </a:endParaRPr>
        </a:p>
      </dsp:txBody>
      <dsp:txXfrm>
        <a:off x="3509013" y="1521817"/>
        <a:ext cx="2171818" cy="1303091"/>
      </dsp:txXfrm>
    </dsp:sp>
    <dsp:sp modelId="{98A9EE42-3DF5-4B4E-861C-0E0F7510B3E4}">
      <dsp:nvSpPr>
        <dsp:cNvPr id="0" name=""/>
        <dsp:cNvSpPr/>
      </dsp:nvSpPr>
      <dsp:spPr>
        <a:xfrm>
          <a:off x="5898013" y="1521817"/>
          <a:ext cx="2171818" cy="1303091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26.700 innlagnir</a:t>
          </a:r>
          <a:endParaRPr lang="en-US" sz="2400" kern="1200" dirty="0">
            <a:latin typeface="+mj-lt"/>
          </a:endParaRPr>
        </a:p>
      </dsp:txBody>
      <dsp:txXfrm>
        <a:off x="5898013" y="1521817"/>
        <a:ext cx="2171818" cy="1303091"/>
      </dsp:txXfrm>
    </dsp:sp>
    <dsp:sp modelId="{FD5FFF8D-0ED9-4516-AD2D-438A487555A4}">
      <dsp:nvSpPr>
        <dsp:cNvPr id="0" name=""/>
        <dsp:cNvSpPr/>
      </dsp:nvSpPr>
      <dsp:spPr>
        <a:xfrm>
          <a:off x="3509013" y="3042091"/>
          <a:ext cx="2171818" cy="1303091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s-IS" sz="2400" kern="1200" dirty="0">
              <a:latin typeface="+mj-lt"/>
            </a:rPr>
            <a:t>4,9  daga meðallegutími </a:t>
          </a:r>
          <a:endParaRPr lang="en-US" sz="2400" kern="1200" dirty="0">
            <a:latin typeface="+mj-lt"/>
          </a:endParaRPr>
        </a:p>
      </dsp:txBody>
      <dsp:txXfrm>
        <a:off x="3509013" y="3042091"/>
        <a:ext cx="2171818" cy="1303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98D9252-598C-4A5B-BA44-B23A4809FF4C}" type="datetimeFigureOut">
              <a:rPr lang="en-US"/>
              <a:pPr/>
              <a:t>6/20/2025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DB1CD632-50CE-4260-9AB8-3E1BE64E7F8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2798" y="0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DFF0A4F-E52B-4C70-9C97-9CD587A7403F}" type="datetimeFigureOut">
              <a:rPr lang="en-US"/>
              <a:pPr/>
              <a:t>6/20/2025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52638" y="431800"/>
            <a:ext cx="3282950" cy="18462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496332" y="2379186"/>
            <a:ext cx="8933974" cy="3908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56612"/>
            <a:ext cx="4301543" cy="33988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2798" y="6456612"/>
            <a:ext cx="4301543" cy="339884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FB08362-2E5B-410B-96DC-EC4A0C54B0F8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7:notes"/>
          <p:cNvSpPr txBox="1">
            <a:spLocks noGrp="1"/>
          </p:cNvSpPr>
          <p:nvPr>
            <p:ph type="body" idx="1"/>
          </p:nvPr>
        </p:nvSpPr>
        <p:spPr>
          <a:xfrm>
            <a:off x="339884" y="3474323"/>
            <a:ext cx="6117908" cy="5707817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1763" y="628650"/>
            <a:ext cx="4795837" cy="2698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s-IS" dirty="0"/>
              <a:t>uppfært: 14.05.19</a:t>
            </a:r>
          </a:p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ADDF20-EE2F-4765-98F2-DCC6C967E190}" type="slidenum">
              <a:rPr lang="en-US" smtClean="0"/>
              <a:pPr/>
              <a:t>38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6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4965700"/>
            <a:ext cx="8642350" cy="1573213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19088" y="3448050"/>
            <a:ext cx="8642350" cy="1516063"/>
          </a:xfrm>
          <a:prstGeom prst="rect">
            <a:avLst/>
          </a:prstGeom>
          <a:solidFill>
            <a:srgbClr val="A29B95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19088" y="311150"/>
            <a:ext cx="8642350" cy="3136900"/>
          </a:xfrm>
          <a:prstGeom prst="rect">
            <a:avLst/>
          </a:prstGeom>
          <a:solidFill>
            <a:srgbClr val="AAAAA4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8961438" y="4965700"/>
            <a:ext cx="2897187" cy="1573213"/>
          </a:xfrm>
          <a:prstGeom prst="rect">
            <a:avLst/>
          </a:prstGeom>
          <a:solidFill>
            <a:srgbClr val="529BCA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961438" y="3448050"/>
            <a:ext cx="2897187" cy="1517650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961438" y="311150"/>
            <a:ext cx="2897187" cy="3136900"/>
          </a:xfrm>
          <a:prstGeom prst="rect">
            <a:avLst/>
          </a:prstGeom>
          <a:solidFill>
            <a:srgbClr val="98C2D7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11" name="Picture 16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2724" y="3447289"/>
            <a:ext cx="7199026" cy="1517436"/>
          </a:xfrm>
        </p:spPr>
        <p:txBody>
          <a:bodyPr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724" y="5065308"/>
            <a:ext cx="7196328" cy="919567"/>
          </a:xfrm>
        </p:spPr>
        <p:txBody>
          <a:bodyPr>
            <a:normAutofit/>
          </a:bodyPr>
          <a:lstStyle>
            <a:lvl1pPr marL="0" indent="0">
              <a:spcBef>
                <a:spcPts val="2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Left Content with Dark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2385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17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9378" y="655784"/>
            <a:ext cx="436702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9378" y="1962150"/>
            <a:ext cx="497662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17"/>
          <p:cNvSpPr>
            <a:spLocks noGrp="1"/>
          </p:cNvSpPr>
          <p:nvPr>
            <p:ph type="ftr" sz="quarter" idx="10"/>
          </p:nvPr>
        </p:nvSpPr>
        <p:spPr>
          <a:xfrm>
            <a:off x="1119188" y="6010275"/>
            <a:ext cx="4529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18"/>
          <p:cNvSpPr>
            <a:spLocks noGrp="1"/>
          </p:cNvSpPr>
          <p:nvPr>
            <p:ph type="sldNum" sz="quarter" idx="11"/>
          </p:nvPr>
        </p:nvSpPr>
        <p:spPr>
          <a:xfrm>
            <a:off x="5638800" y="6010275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6BC3B6D8-17BF-4F65-B357-1A0863D25D8B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36803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736803" y="2313432"/>
            <a:ext cx="4297680" cy="367144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57520" y="1681163"/>
            <a:ext cx="4297680" cy="586549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1800" b="1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57520" y="2313432"/>
            <a:ext cx="4297680" cy="367144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02FB90-BACB-44CC-97FC-0DE601E92E42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44CE89D-4377-4E39-BF54-9E35DF6415C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Light Picture with Blue Caption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BDB7B2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Dark Picture with Blue Caption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25438" y="5516563"/>
            <a:ext cx="11547475" cy="1039812"/>
          </a:xfrm>
          <a:prstGeom prst="rect">
            <a:avLst/>
          </a:prstGeom>
          <a:solidFill>
            <a:srgbClr val="77AEC9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69072" y="5530501"/>
            <a:ext cx="8718397" cy="1025573"/>
          </a:xfrm>
        </p:spPr>
        <p:txBody>
          <a:bodyPr anchor="ctr"/>
          <a:lstStyle>
            <a:lvl1pPr>
              <a:defRPr sz="2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 descr="LHS_isl_lit_landscape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1E16674-77CE-4F8D-A577-F83E2D1FC7F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with Blue Bor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213332A-5645-4080-9E4F-8C9C756B103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2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3" name="Picture 9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6802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E1A9339-136E-465C-A5E3-3CA280A0FB04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Dark Full-Frame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4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6803" y="1962149"/>
            <a:ext cx="5755678" cy="402157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31038" y="1962149"/>
            <a:ext cx="2824162" cy="402272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8648248-FD97-42B1-9391-3EC9BF8D278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34312" y="1724024"/>
            <a:ext cx="8723376" cy="42608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C986EEF-6EF9-4DE5-8420-565A20E2B41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666749"/>
            <a:ext cx="1741488" cy="583882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744664" y="666749"/>
            <a:ext cx="6827836" cy="583882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 rot="5400000">
            <a:off x="-1185068" y="3229768"/>
            <a:ext cx="5372100" cy="24606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 rot="5400000">
            <a:off x="1272382" y="6153943"/>
            <a:ext cx="457200" cy="246063"/>
          </a:xfrm>
        </p:spPr>
        <p:txBody>
          <a:bodyPr/>
          <a:lstStyle>
            <a:lvl1pPr>
              <a:defRPr/>
            </a:lvl1pPr>
          </a:lstStyle>
          <a:p>
            <a:fld id="{0A5F3010-92A6-4288-96B8-F0DD2EE610F7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ey Title and Content">
    <p:bg bwMode="auto"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AC21DA5-88CB-42E2-B7DC-A76743B400D8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Grey Title and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1D783163-2DC7-4524-9346-8C596D541CC2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White Title and Content with Pictur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319088" y="312738"/>
            <a:ext cx="11547475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5A6F8FBC-9B1F-41E1-9536-78CE357CE99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34312" y="1962150"/>
            <a:ext cx="8723376" cy="402272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1736803" y="1513241"/>
            <a:ext cx="8723376" cy="448909"/>
          </a:xfr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0" indent="0">
              <a:spcBef>
                <a:spcPts val="0"/>
              </a:spcBef>
              <a:buNone/>
              <a:defRPr sz="1600"/>
            </a:lvl2pPr>
            <a:lvl3pPr marL="0" indent="0">
              <a:spcBef>
                <a:spcPts val="0"/>
              </a:spcBef>
              <a:buNone/>
              <a:defRPr sz="1600"/>
            </a:lvl3pPr>
            <a:lvl4pPr marL="0" indent="0">
              <a:spcBef>
                <a:spcPts val="0"/>
              </a:spcBef>
              <a:buNone/>
              <a:defRPr sz="1600"/>
            </a:lvl4pPr>
            <a:lvl5pPr marL="0" indent="0">
              <a:spcBef>
                <a:spcPts val="0"/>
              </a:spcBef>
              <a:buNone/>
              <a:defRPr sz="1600"/>
            </a:lvl5pPr>
            <a:lvl6pPr marL="0" indent="0">
              <a:spcBef>
                <a:spcPts val="0"/>
              </a:spcBef>
              <a:buNone/>
              <a:defRPr sz="1600"/>
            </a:lvl6pPr>
            <a:lvl7pPr marL="0" indent="0">
              <a:spcBef>
                <a:spcPts val="0"/>
              </a:spcBef>
              <a:buNone/>
              <a:defRPr sz="1600"/>
            </a:lvl7pPr>
            <a:lvl8pPr marL="0" indent="0">
              <a:spcBef>
                <a:spcPts val="0"/>
              </a:spcBef>
              <a:buNone/>
              <a:defRPr sz="1600"/>
            </a:lvl8pPr>
            <a:lvl9pPr marL="0" indent="0">
              <a:spcBef>
                <a:spcPts val="0"/>
              </a:spcBef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/>
            </a:lvl1pPr>
          </a:lstStyle>
          <a:p>
            <a:fld id="{C8D8B686-DC85-49F7-8958-D95F4047764D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Quote">
    <p:bg bwMode="auto"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9088" y="312738"/>
            <a:ext cx="11547475" cy="6226175"/>
          </a:xfrm>
          <a:prstGeom prst="rect">
            <a:avLst/>
          </a:prstGeom>
          <a:solidFill>
            <a:srgbClr val="948B84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2724" y="666751"/>
            <a:ext cx="7199026" cy="3402522"/>
          </a:xfrm>
        </p:spPr>
        <p:txBody>
          <a:bodyPr/>
          <a:lstStyle>
            <a:lvl1pPr marL="228600" indent="-228600"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62724" y="4169855"/>
            <a:ext cx="7196328" cy="1815020"/>
          </a:xfrm>
        </p:spPr>
        <p:txBody>
          <a:bodyPr>
            <a:noAutofit/>
          </a:bodyPr>
          <a:lstStyle>
            <a:lvl1pPr marL="228600" indent="0" algn="l">
              <a:spcBef>
                <a:spcPts val="200"/>
              </a:spcBef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36803" y="1962149"/>
            <a:ext cx="4297680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7520" y="1962150"/>
            <a:ext cx="4297680" cy="402272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736803" y="655784"/>
            <a:ext cx="8718397" cy="8375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EF6B430A-6F17-4686-98E3-68AEC5447CA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ight Content with Picture">
    <p:bg bwMode="auto">
      <p:bgPr>
        <a:blipFill dpi="0" rotWithShape="0">
          <a:blip r:embed="rId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/>
          <p:nvPr/>
        </p:nvSpPr>
        <p:spPr>
          <a:xfrm>
            <a:off x="5321300" y="312738"/>
            <a:ext cx="6545263" cy="6226175"/>
          </a:xfrm>
          <a:custGeom>
            <a:avLst/>
            <a:gdLst/>
            <a:ahLst/>
            <a:cxnLst/>
            <a:rect l="l" t="t" r="r" b="b"/>
            <a:pathLst>
              <a:path w="11547642" h="6225117">
                <a:moveTo>
                  <a:pt x="0" y="0"/>
                </a:moveTo>
                <a:lnTo>
                  <a:pt x="11547642" y="0"/>
                </a:lnTo>
                <a:lnTo>
                  <a:pt x="11547642" y="6225117"/>
                </a:lnTo>
                <a:lnTo>
                  <a:pt x="0" y="6225117"/>
                </a:lnTo>
                <a:close/>
              </a:path>
            </a:pathLst>
          </a:cu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12266613" y="312738"/>
            <a:ext cx="2438400" cy="61928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82880"/>
          <a:lstStyle/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r>
              <a:rPr lang="en-US" dirty="0"/>
              <a:t>To add a picture background: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From the Design tab, Background group, select Background Styles &gt; Format Background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In the Format Background dialog box, select Fill &gt; Picture or texture fill &gt; Insert from file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Choose a picture from your files and press Insert</a:t>
            </a:r>
          </a:p>
          <a:p>
            <a:pPr marL="228600" indent="-228600"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1600" dirty="0"/>
              <a:t>Close the Format Background dialog box</a:t>
            </a:r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  <a:p>
            <a:pPr fontAlgn="auto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10" descr="LHS_isl_lit_landscape-01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7337" y="655784"/>
            <a:ext cx="4349052" cy="83755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7337" y="1962150"/>
            <a:ext cx="4349052" cy="4022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Footer Placeholder 20"/>
          <p:cNvSpPr>
            <a:spLocks noGrp="1"/>
          </p:cNvSpPr>
          <p:nvPr>
            <p:ph type="ftr" sz="quarter" idx="10"/>
          </p:nvPr>
        </p:nvSpPr>
        <p:spPr>
          <a:xfrm>
            <a:off x="6116638" y="6010275"/>
            <a:ext cx="3894137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2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4CCED3EA-B3FB-4424-BBF4-8D738A3B5FB9}" type="slidenum">
              <a:rPr lang="en-US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36725" y="655638"/>
            <a:ext cx="8718550" cy="8382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1733550" y="1962150"/>
            <a:ext cx="8724900" cy="402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add text or choose an icon below to insert a table, chart, SmartArt, picture, clip art or video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733550" y="6010275"/>
            <a:ext cx="8256588" cy="244475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cap="none" baseline="0" dirty="0">
                <a:solidFill>
                  <a:schemeClr val="tx1"/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" name="Rectangle 32"/>
          <p:cNvSpPr/>
          <p:nvPr/>
        </p:nvSpPr>
        <p:spPr>
          <a:xfrm>
            <a:off x="0" y="0"/>
            <a:ext cx="12188825" cy="6858000"/>
          </a:xfrm>
          <a:custGeom>
            <a:avLst/>
            <a:gdLst/>
            <a:ahLst/>
            <a:cxnLst/>
            <a:rect l="l" t="t" r="r" b="b"/>
            <a:pathLst>
              <a:path w="12188952" h="6858000">
                <a:moveTo>
                  <a:pt x="319535" y="313267"/>
                </a:moveTo>
                <a:lnTo>
                  <a:pt x="319535" y="6538384"/>
                </a:lnTo>
                <a:lnTo>
                  <a:pt x="11867177" y="6538384"/>
                </a:lnTo>
                <a:lnTo>
                  <a:pt x="11867177" y="313267"/>
                </a:lnTo>
                <a:close/>
                <a:moveTo>
                  <a:pt x="0" y="0"/>
                </a:moveTo>
                <a:lnTo>
                  <a:pt x="12188952" y="0"/>
                </a:lnTo>
                <a:lnTo>
                  <a:pt x="1218895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001250" y="6010275"/>
            <a:ext cx="457200" cy="246063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800"/>
            </a:lvl1pPr>
          </a:lstStyle>
          <a:p>
            <a:fld id="{CC0441B5-B87A-49A6-8F06-491FF66EC679}" type="slidenum">
              <a:rPr lang="en-US"/>
              <a:pPr/>
              <a:t>‹#›</a:t>
            </a:fld>
            <a:endParaRPr lang="en-US"/>
          </a:p>
        </p:txBody>
      </p:sp>
      <p:pic>
        <p:nvPicPr>
          <p:cNvPr id="1031" name="Picture 7" descr="LHS_isl_lit_landscape-01.png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10440988" y="395288"/>
            <a:ext cx="1335087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696" r:id="rId6"/>
    <p:sldLayoutId id="2147483708" r:id="rId7"/>
    <p:sldLayoutId id="2147483697" r:id="rId8"/>
    <p:sldLayoutId id="2147483709" r:id="rId9"/>
    <p:sldLayoutId id="2147483710" r:id="rId10"/>
    <p:sldLayoutId id="2147483698" r:id="rId11"/>
    <p:sldLayoutId id="2147483699" r:id="rId12"/>
    <p:sldLayoutId id="2147483711" r:id="rId13"/>
    <p:sldLayoutId id="2147483712" r:id="rId14"/>
    <p:sldLayoutId id="2147483713" r:id="rId15"/>
    <p:sldLayoutId id="2147483714" r:id="rId16"/>
    <p:sldLayoutId id="2147483700" r:id="rId17"/>
    <p:sldLayoutId id="2147483715" r:id="rId18"/>
    <p:sldLayoutId id="2147483716" r:id="rId19"/>
    <p:sldLayoutId id="2147483717" r:id="rId20"/>
    <p:sldLayoutId id="2147483701" r:id="rId21"/>
    <p:sldLayoutId id="2147483702" r:id="rId22"/>
    <p:sldLayoutId id="2147483718" r:id="rId23"/>
  </p:sldLayoutIdLst>
  <p:transition spd="med">
    <p:fade/>
  </p:transition>
  <p:hf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 kern="1200" cap="all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Arial" pitchFamily="34" charset="0"/>
          <a:ea typeface="MS PGothic" pitchFamily="34" charset="-128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2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Font typeface="Arial" pitchFamily="34" charset="0"/>
        <a:buChar char="–"/>
        <a:defRPr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0969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11363" indent="-182563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260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40480" indent="-18288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1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1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1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1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86A7FEF-A8BD-4739-9DAD-BEF76D81E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671" y="639881"/>
            <a:ext cx="6066941" cy="56148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75EEB5C-2C06-4B98-A08E-50D6695AFDD2}"/>
              </a:ext>
            </a:extLst>
          </p:cNvPr>
          <p:cNvSpPr txBox="1"/>
          <p:nvPr/>
        </p:nvSpPr>
        <p:spPr>
          <a:xfrm>
            <a:off x="7194286" y="2796100"/>
            <a:ext cx="4428418" cy="33547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6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LANDSPÍTALI</a:t>
            </a:r>
          </a:p>
          <a:p>
            <a:r>
              <a:rPr lang="is-IS" sz="3200" dirty="0">
                <a:latin typeface="+mj-lt"/>
              </a:rPr>
              <a:t>………………………………………………………………</a:t>
            </a:r>
          </a:p>
          <a:p>
            <a:endParaRPr lang="is-IS" sz="3200" dirty="0">
              <a:latin typeface="+mj-lt"/>
            </a:endParaRPr>
          </a:p>
          <a:p>
            <a:r>
              <a:rPr lang="is-IS" sz="1600" dirty="0">
                <a:latin typeface="+mj-lt"/>
              </a:rPr>
              <a:t>Dags: </a:t>
            </a:r>
          </a:p>
          <a:p>
            <a:endParaRPr lang="is-IS" sz="1600" dirty="0">
              <a:latin typeface="+mj-lt"/>
            </a:endParaRPr>
          </a:p>
          <a:p>
            <a:r>
              <a:rPr lang="is-IS" sz="1600" dirty="0">
                <a:latin typeface="+mj-lt"/>
              </a:rPr>
              <a:t>Nafn: 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1AC79D-7A34-4351-8716-41C927174BE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825201"/>
      </p:ext>
    </p:extLst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1C60E261-4527-4BD7-A80F-279D26C3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3C81CF4-ACCD-48C3-A905-3C28A1C59FA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52F81E7-E5A9-4008-AA8A-071EC0628A81}"/>
              </a:ext>
            </a:extLst>
          </p:cNvPr>
          <p:cNvSpPr txBox="1">
            <a:spLocks/>
          </p:cNvSpPr>
          <p:nvPr/>
        </p:nvSpPr>
        <p:spPr>
          <a:xfrm>
            <a:off x="740673" y="312661"/>
            <a:ext cx="10168128" cy="11795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CBF4F899-171A-4F8B-90D5-FF7870C38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" y="0"/>
            <a:ext cx="12171550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F35BFC3-72AD-4B35-A12B-A46E5EB4B2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13ABC89-EB88-4F15-A5A4-DEAA044C4DB5}"/>
              </a:ext>
            </a:extLst>
          </p:cNvPr>
          <p:cNvSpPr txBox="1">
            <a:spLocks/>
          </p:cNvSpPr>
          <p:nvPr/>
        </p:nvSpPr>
        <p:spPr>
          <a:xfrm>
            <a:off x="419831" y="272556"/>
            <a:ext cx="10168128" cy="16050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bg1"/>
                </a:solidFill>
              </a:rPr>
              <a:t>Sjúkrahús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og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r>
              <a:rPr lang="en-US" sz="3600" dirty="0" err="1">
                <a:solidFill>
                  <a:schemeClr val="bg1"/>
                </a:solidFill>
              </a:rPr>
              <a:t>heilsugæslustöðvar</a:t>
            </a:r>
            <a:br>
              <a:rPr lang="en-US" sz="3600" dirty="0">
                <a:solidFill>
                  <a:schemeClr val="bg1"/>
                </a:solidFill>
              </a:rPr>
            </a:br>
            <a:r>
              <a:rPr lang="en-US" sz="2800" i="1" dirty="0" err="1">
                <a:solidFill>
                  <a:schemeClr val="bg1"/>
                </a:solidFill>
              </a:rPr>
              <a:t>með</a:t>
            </a:r>
            <a:r>
              <a:rPr lang="en-US" sz="2800" i="1" dirty="0">
                <a:solidFill>
                  <a:schemeClr val="bg1"/>
                </a:solidFill>
              </a:rPr>
              <a:t> </a:t>
            </a:r>
            <a:r>
              <a:rPr lang="en-US" sz="2800" i="1" dirty="0" err="1">
                <a:solidFill>
                  <a:schemeClr val="bg1"/>
                </a:solidFill>
              </a:rPr>
              <a:t>útibúum</a:t>
            </a:r>
            <a:endParaRPr lang="en-US" sz="2800" i="1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00D2320-6D0C-405B-B6F2-A4B0964696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76E54A5-73D9-13F4-CD5C-499553037A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932" y="462534"/>
            <a:ext cx="7946136" cy="593293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alphaModFix amt="26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1257629-02FA-4AB3-A652-B7335DC59B9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9C01674-ED3B-4B38-B7F2-484C00C4755E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Stefna og skipulag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72150" y="491928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Hlutverk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49199" y="963877"/>
            <a:ext cx="6899854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b="1" dirty="0" err="1">
                <a:latin typeface="+mj-lt"/>
                <a:ea typeface="+mn-ea"/>
              </a:rPr>
              <a:t>Landspítali</a:t>
            </a:r>
            <a:r>
              <a:rPr lang="en-US" sz="2400" b="1" dirty="0">
                <a:latin typeface="+mj-lt"/>
                <a:ea typeface="+mn-ea"/>
              </a:rPr>
              <a:t> er </a:t>
            </a:r>
            <a:r>
              <a:rPr lang="en-US" sz="2400" b="1" dirty="0" err="1">
                <a:latin typeface="+mj-lt"/>
                <a:ea typeface="+mn-ea"/>
              </a:rPr>
              <a:t>þjóðarsjúkrahús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og</a:t>
            </a:r>
            <a:r>
              <a:rPr lang="en-US" sz="2400" b="1" dirty="0">
                <a:latin typeface="+mj-lt"/>
                <a:ea typeface="+mn-ea"/>
              </a:rPr>
              <a:t> </a:t>
            </a:r>
            <a:r>
              <a:rPr lang="en-US" sz="2400" b="1" dirty="0" err="1">
                <a:latin typeface="+mj-lt"/>
                <a:ea typeface="+mn-ea"/>
              </a:rPr>
              <a:t>háskólasjúkrahús</a:t>
            </a:r>
            <a:endParaRPr lang="en-US" sz="2400" b="1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Fjölbreytt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almenn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sérhæfð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heilbrigðisþjónusta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Miðstöð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menntunar</a:t>
            </a:r>
            <a:r>
              <a:rPr lang="en-US" sz="2400" dirty="0">
                <a:latin typeface="+mj-lt"/>
                <a:ea typeface="+mn-ea"/>
              </a:rPr>
              <a:t>, </a:t>
            </a:r>
            <a:r>
              <a:rPr lang="en-US" sz="2400" dirty="0" err="1">
                <a:latin typeface="+mj-lt"/>
                <a:ea typeface="+mn-ea"/>
              </a:rPr>
              <a:t>þjálfunar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rannsókna</a:t>
            </a:r>
            <a:r>
              <a:rPr lang="en-US" sz="2400" dirty="0">
                <a:latin typeface="+mj-lt"/>
                <a:ea typeface="+mn-ea"/>
              </a:rPr>
              <a:t> á </a:t>
            </a:r>
            <a:r>
              <a:rPr lang="en-US" sz="2400" dirty="0" err="1">
                <a:latin typeface="+mj-lt"/>
                <a:ea typeface="+mn-ea"/>
              </a:rPr>
              <a:t>sviði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heilbrigðisvísinda</a:t>
            </a:r>
            <a:endParaRPr lang="en-US" sz="2400" dirty="0">
              <a:latin typeface="+mj-lt"/>
              <a:ea typeface="+mn-ea"/>
            </a:endParaRPr>
          </a:p>
          <a:p>
            <a:pPr marL="108000" lvl="1" fontAlgn="auto">
              <a:spcBef>
                <a:spcPct val="200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en-US" sz="2400" dirty="0">
              <a:latin typeface="+mj-lt"/>
              <a:ea typeface="+mn-ea"/>
            </a:endParaRPr>
          </a:p>
          <a:p>
            <a:pPr marL="0" lvl="1" indent="0" fontAlgn="auto">
              <a:spcBef>
                <a:spcPct val="20000"/>
              </a:spcBef>
              <a:spcAft>
                <a:spcPts val="0"/>
              </a:spcAft>
              <a:buNone/>
              <a:defRPr/>
            </a:pPr>
            <a:r>
              <a:rPr lang="en-US" sz="2400" dirty="0" err="1">
                <a:latin typeface="+mj-lt"/>
                <a:ea typeface="+mn-ea"/>
              </a:rPr>
              <a:t>Öryggisnet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eigu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og</a:t>
            </a:r>
            <a:r>
              <a:rPr lang="en-US" sz="2400" dirty="0">
                <a:latin typeface="+mj-lt"/>
                <a:ea typeface="+mn-ea"/>
              </a:rPr>
              <a:t> í </a:t>
            </a:r>
            <a:r>
              <a:rPr lang="en-US" sz="2400" dirty="0" err="1">
                <a:latin typeface="+mj-lt"/>
                <a:ea typeface="+mn-ea"/>
              </a:rPr>
              <a:t>þágu</a:t>
            </a:r>
            <a:r>
              <a:rPr lang="en-US" sz="2400" dirty="0">
                <a:latin typeface="+mj-lt"/>
                <a:ea typeface="+mn-ea"/>
              </a:rPr>
              <a:t> </a:t>
            </a:r>
            <a:r>
              <a:rPr lang="en-US" sz="2400" dirty="0" err="1">
                <a:latin typeface="+mj-lt"/>
                <a:ea typeface="+mn-ea"/>
              </a:rPr>
              <a:t>þjóðar</a:t>
            </a:r>
            <a:endParaRPr lang="en-US" sz="2400" dirty="0">
              <a:latin typeface="+mj-lt"/>
              <a:ea typeface="+mn-ea"/>
            </a:endParaRPr>
          </a:p>
          <a:p>
            <a:endParaRPr lang="en-US" sz="24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0E78F-8651-4DA4-8CD8-8E07C659F80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41629" y="550922"/>
            <a:ext cx="3494362" cy="493024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1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976030" y="963877"/>
            <a:ext cx="6674341" cy="493024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berum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umhyggju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fyrir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aðstandendum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samstarfsfólki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samfélagi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tryggjum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öryggi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sjúklinga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starfsmanna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Fagmennska</a:t>
            </a:r>
            <a:r>
              <a:rPr lang="en-US" sz="19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höfum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fagmennsku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leiðarljósi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í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öllum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okkar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störfum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Framþróun</a:t>
            </a:r>
            <a:endParaRPr lang="en-US" sz="19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vinnum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að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stöðugum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umbótum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nýtum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gagnreynda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þekkingu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og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viðeigandi</a:t>
            </a:r>
            <a:r>
              <a:rPr lang="en-U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en-US" sz="1900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tækni</a:t>
            </a:r>
            <a:endParaRPr lang="en-U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426E26-0C19-48D2-B87F-002B695E9EE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9">
            <a:extLst>
              <a:ext uri="{FF2B5EF4-FFF2-40B4-BE49-F238E27FC236}">
                <a16:creationId xmlns:a16="http://schemas.microsoft.com/office/drawing/2014/main" id="{8D70B121-56F4-4848-B38B-182089D909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1564" y="320040"/>
            <a:ext cx="11548872" cy="6217920"/>
          </a:xfrm>
          <a:prstGeom prst="rect">
            <a:avLst/>
          </a:prstGeom>
          <a:solidFill>
            <a:schemeClr val="tx1">
              <a:alpha val="8000"/>
            </a:schemeClr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11">
            <a:extLst>
              <a:ext uri="{FF2B5EF4-FFF2-40B4-BE49-F238E27FC236}">
                <a16:creationId xmlns:a16="http://schemas.microsoft.com/office/drawing/2014/main" id="{2D72A2C9-F3CA-4216-8BAD-FA4C970C3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4296" y="2057400"/>
            <a:ext cx="0" cy="2743200"/>
          </a:xfrm>
          <a:prstGeom prst="line">
            <a:avLst/>
          </a:prstGeom>
          <a:ln w="1905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70100" y="963877"/>
            <a:ext cx="6614571" cy="529877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veitir framúrskarandi heilbrigðisþjónustu í fjölbreyttu og sístækkandi samfélagi og lagar sig að breytilegum þörfum sjúklinga og aðstandenda þeirra.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er miðstöð nýsköpunar, vísinda og menntunar á sviði heilbrigðisþjónustu og þróar sífellt nýjar lausnir til að mæta áskorunum samtímans.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er eftirsóknarverður vinnustaður sem laðar til sín og heldur í hæft starfsfólk á öllum starfssviðum spítalans.</a:t>
            </a: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endParaRPr lang="is-IS" sz="1900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indent="0" fontAlgn="auto">
              <a:spcBef>
                <a:spcPts val="0"/>
              </a:spcBef>
              <a:spcAft>
                <a:spcPts val="600"/>
              </a:spcAft>
              <a:buNone/>
              <a:defRPr/>
            </a:pPr>
            <a:r>
              <a:rPr lang="is-IS" sz="1900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Landspítali hefur aðbúnað, fjármögnun og stuðning til að geta sinnt hlutverki sínu með sóma.</a:t>
            </a:r>
          </a:p>
          <a:p>
            <a:endParaRPr lang="en-US" sz="1900" dirty="0">
              <a:ea typeface="+mn-ea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53E527-4714-4207-9457-27F71236B8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B092FA6-013D-44D5-82F4-56ED9E5333C9}"/>
              </a:ext>
            </a:extLst>
          </p:cNvPr>
          <p:cNvSpPr txBox="1">
            <a:spLocks/>
          </p:cNvSpPr>
          <p:nvPr/>
        </p:nvSpPr>
        <p:spPr>
          <a:xfrm>
            <a:off x="541628" y="550922"/>
            <a:ext cx="3971543" cy="493024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Framtíðarsýn</a:t>
            </a: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br>
              <a:rPr lang="en-US" sz="3100" dirty="0">
                <a:solidFill>
                  <a:schemeClr val="accent1"/>
                </a:solidFill>
              </a:rPr>
            </a:b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696DE25-FE68-482C-9F9F-5E873115567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Diagram&#10;&#10;Description automatically generated">
            <a:extLst>
              <a:ext uri="{FF2B5EF4-FFF2-40B4-BE49-F238E27FC236}">
                <a16:creationId xmlns:a16="http://schemas.microsoft.com/office/drawing/2014/main" id="{6B3A9814-05D0-4C3B-B359-37A8634867D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398" y="547756"/>
            <a:ext cx="8478387" cy="599384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074E2D-9342-4B08-9CDF-93EB4FA54A6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688170" y="6554243"/>
            <a:ext cx="503830" cy="303757"/>
          </a:xfrm>
        </p:spPr>
        <p:txBody>
          <a:bodyPr anchor="ctr">
            <a:normAutofit/>
          </a:bodyPr>
          <a:lstStyle/>
          <a:p>
            <a:pPr algn="ctr">
              <a:spcAft>
                <a:spcPts val="600"/>
              </a:spcAft>
            </a:pPr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>
                <a:spcAft>
                  <a:spcPts val="600"/>
                </a:spcAft>
              </a:pPr>
              <a:t>18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256505-3049-4A0A-3D8C-D49B6C6C76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02" y="480061"/>
            <a:ext cx="11189169" cy="569214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1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C2D31B0-70F0-4031-8D3E-876351C0163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19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173D6D77-D62D-4E13-978E-E59C6C237C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Þjónusta við sjúklinga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DCC231C8-C761-4B31-9B1C-C6D19248C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557189"/>
            <a:ext cx="3374136" cy="556789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Yfirlit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kynningar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FE2C223-BD00-433B-A65E-5124CB0310A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F6A9735F-D475-4B51-9D96-E6A8B2C57640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457186278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93003" y="245920"/>
            <a:ext cx="10005993" cy="16766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Þriðjungur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allra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landsmanna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b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</a:b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leitar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árlega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til</a:t>
            </a:r>
            <a:r>
              <a:rPr lang="en-US" sz="3600" dirty="0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 </a:t>
            </a:r>
            <a:r>
              <a:rPr lang="en-US" sz="3600" dirty="0" err="1">
                <a:solidFill>
                  <a:schemeClr val="tx1">
                    <a:lumMod val="50000"/>
                    <a:lumOff val="50000"/>
                  </a:schemeClr>
                </a:solidFill>
                <a:ea typeface="+mj-ea"/>
              </a:rPr>
              <a:t>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  <a:ea typeface="+mj-ea"/>
            </a:endParaRPr>
          </a:p>
        </p:txBody>
      </p:sp>
      <p:graphicFrame>
        <p:nvGraphicFramePr>
          <p:cNvPr id="31" name="Content Placeholder 2">
            <a:extLst>
              <a:ext uri="{FF2B5EF4-FFF2-40B4-BE49-F238E27FC236}">
                <a16:creationId xmlns:a16="http://schemas.microsoft.com/office/drawing/2014/main" id="{9CFC74D0-122A-400F-951F-C0F79D6C4487}"/>
              </a:ext>
            </a:extLst>
          </p:cNvPr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61327649"/>
              </p:ext>
            </p:extLst>
          </p:nvPr>
        </p:nvGraphicFramePr>
        <p:xfrm>
          <a:off x="1020588" y="1858296"/>
          <a:ext cx="9189845" cy="43467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CA3CC51-F4C5-4444-A5AA-2616D198B49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20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7"/>
          <p:cNvSpPr/>
          <p:nvPr/>
        </p:nvSpPr>
        <p:spPr>
          <a:xfrm>
            <a:off x="378823" y="1536290"/>
            <a:ext cx="4256236" cy="3785419"/>
          </a:xfrm>
          <a:prstGeom prst="rect">
            <a:avLst/>
          </a:prstGeom>
        </p:spPr>
        <p:txBody>
          <a:bodyPr spcFirstLastPara="1" vert="horz" lIns="91440" tIns="45720" rIns="91440" bIns="45720" rtlCol="0" anchorCtr="0">
            <a:normAutofit/>
          </a:bodyPr>
          <a:lstStyle/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Um 6.600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starfsmenn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og 2.000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nemendur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  <a:sym typeface="Arial"/>
            </a:endParaRP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í 100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byggingum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b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</a:b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20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stöðum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 </a:t>
            </a:r>
          </a:p>
          <a:p>
            <a:pPr marR="0" lv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á </a:t>
            </a:r>
            <a:r>
              <a:rPr lang="en-US" sz="2400" b="1" dirty="0" err="1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höfuðborgarsvæðinu</a:t>
            </a:r>
            <a:r>
              <a:rPr lang="en-US" sz="24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...</a:t>
            </a:r>
            <a:endParaRPr lang="en-US" sz="2400" b="1" dirty="0"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11" name="Google Shape;311;p27" descr="Capture4.JPG"/>
          <p:cNvPicPr preferRelativeResize="0"/>
          <p:nvPr/>
        </p:nvPicPr>
        <p:blipFill rotWithShape="1">
          <a:blip r:embed="rId3"/>
          <a:srcRect l="952" r="29299" b="-2"/>
          <a:stretch/>
        </p:blipFill>
        <p:spPr>
          <a:xfrm>
            <a:off x="4952364" y="1085439"/>
            <a:ext cx="6401436" cy="4816716"/>
          </a:xfrm>
          <a:prstGeom prst="rect">
            <a:avLst/>
          </a:prstGeom>
          <a:noFill/>
          <a:effectLst/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D584D2-E4C4-40FA-933D-9B63F66115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21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4BA3FBC-CDE8-4C95-90CD-6E45BD90F09D}"/>
              </a:ext>
            </a:extLst>
          </p:cNvPr>
          <p:cNvSpPr txBox="1">
            <a:spLocks/>
          </p:cNvSpPr>
          <p:nvPr/>
        </p:nvSpPr>
        <p:spPr>
          <a:xfrm>
            <a:off x="378823" y="561475"/>
            <a:ext cx="11539149" cy="745958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defTabSz="914400"/>
            <a:r>
              <a:rPr lang="is-IS" sz="36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Landspitali</a:t>
            </a:r>
            <a:endParaRPr lang="is-I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9FE87-F927-4748-8232-5CF0A310F47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44905" y="665747"/>
            <a:ext cx="3425408" cy="36570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Árið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2024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5ECC6-6D9B-42C2-AFF9-7476F4213D8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7425AA0-975C-BAE9-7B52-77ED260EC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29" y="305593"/>
            <a:ext cx="4894898" cy="6429375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sz="quarter" idx="4294967295"/>
          </p:nvPr>
        </p:nvSpPr>
        <p:spPr>
          <a:xfrm>
            <a:off x="5315320" y="1396662"/>
            <a:ext cx="6052738" cy="4960937"/>
          </a:xfrm>
        </p:spPr>
        <p:txBody>
          <a:bodyPr/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221</a:t>
            </a:r>
            <a:r>
              <a:rPr lang="is-IS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komur, símtöl og </a:t>
            </a:r>
            <a:r>
              <a:rPr lang="is-IS" dirty="0" err="1">
                <a:latin typeface="Arial" panose="020B0604020202020204" pitchFamily="34" charset="0"/>
                <a:cs typeface="Arial" panose="020B0604020202020204" pitchFamily="34" charset="0"/>
              </a:rPr>
              <a:t>fjarþjónusta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á göngudeildum og bráðamóttöku geðsviðs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börn koma á bráðamóttöku barna </a:t>
            </a: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hjartaþræðingar á þræðingarstofu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sjúklingur kemur í blóðskilun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á gjörgæslu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3.700</a:t>
            </a:r>
            <a:r>
              <a:rPr lang="is-I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starfsmenn í vinnu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highlight>
                <a:srgbClr val="FFFF00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5,7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tonn af úrgangi falla til úr almennum rekstri 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Rafmagnsnotkun samsvarar notkun </a:t>
            </a: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4.330</a:t>
            </a:r>
            <a:r>
              <a:rPr lang="is-IS" dirty="0">
                <a:solidFill>
                  <a:srgbClr val="00529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heimila</a:t>
            </a:r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923082" y="332125"/>
            <a:ext cx="8718550" cy="438150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Dagur á Landspítala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4294967295"/>
          </p:nvPr>
        </p:nvSpPr>
        <p:spPr>
          <a:xfrm>
            <a:off x="719528" y="1447463"/>
            <a:ext cx="4297363" cy="4859337"/>
          </a:xfrm>
        </p:spPr>
        <p:txBody>
          <a:bodyPr>
            <a:normAutofit lnSpcReduction="10000"/>
          </a:bodyPr>
          <a:lstStyle/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630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á legudeildum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2.277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komur, símtöl og </a:t>
            </a:r>
            <a:r>
              <a:rPr lang="is-IS" dirty="0" err="1">
                <a:latin typeface="Arial" panose="020B0604020202020204" pitchFamily="34" charset="0"/>
                <a:cs typeface="Arial" panose="020B0604020202020204" pitchFamily="34" charset="0"/>
              </a:rPr>
              <a:t>fjarþjónusta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á dag- og göngudeildum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solidFill>
                <a:srgbClr val="00529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9.790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rannsóknir á rannsóknarsviði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477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fá meðferð hjá sjúkra- og iðjuþjálfum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259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sjúklingar koma á slysa- og bráðamóttökur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nýir sjúklingar leggjast inn á legudeildir 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  <a:r>
              <a:rPr lang="is-IS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sjúklingar fara í skurðaðgerðir</a:t>
            </a:r>
          </a:p>
          <a:p>
            <a:pPr fontAlgn="auto">
              <a:spcBef>
                <a:spcPts val="600"/>
              </a:spcBef>
              <a:spcAft>
                <a:spcPts val="0"/>
              </a:spcAft>
              <a:defRPr/>
            </a:pPr>
            <a:endParaRPr lang="is-IS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is-IS" dirty="0">
                <a:solidFill>
                  <a:srgbClr val="2B499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is-IS" dirty="0">
                <a:latin typeface="Arial" panose="020B0604020202020204" pitchFamily="34" charset="0"/>
                <a:cs typeface="Arial" panose="020B0604020202020204" pitchFamily="34" charset="0"/>
              </a:rPr>
              <a:t> börn fæðast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409F42B-D06F-4B1E-82F4-6799F85E050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8"/>
          <p:cNvSpPr txBox="1">
            <a:spLocks/>
          </p:cNvSpPr>
          <p:nvPr/>
        </p:nvSpPr>
        <p:spPr>
          <a:xfrm>
            <a:off x="1085381" y="129496"/>
            <a:ext cx="8865097" cy="85650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Búseta sjúklinga Landspítala</a:t>
            </a:r>
            <a:br>
              <a:rPr kumimoji="0" lang="is-IS" sz="28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</a:br>
            <a:r>
              <a:rPr kumimoji="0" lang="is-IS" sz="1000" b="1" i="0" u="none" strike="noStrike" kern="1200" cap="all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/>
                <a:uLnTx/>
                <a:uFillTx/>
                <a:latin typeface="+mj-lt"/>
                <a:ea typeface="MS PGothic" pitchFamily="34" charset="-128"/>
                <a:cs typeface="+mj-cs"/>
              </a:rPr>
              <a:t>Fjöldi sem kom einu sinni eða oftar árið 2024 </a:t>
            </a:r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skipt eftir heilbrigðisumdæmum. </a:t>
            </a:r>
          </a:p>
          <a:p>
            <a:pPr algn="ctr"/>
            <a: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  <a:t>Fyrri talan í töflum sýnir fjölda einstaklinga sem komu á LSH en seinni talan segir hve stór hluti íbúa í heilbrigðisumdæminu fékk þjónustu á LSH. Hlutfallstala fæðinga er miðuð við konur á aldrinum 18 til 45 ára sem voru búsettar í umdæminu.</a:t>
            </a:r>
            <a:br>
              <a:rPr lang="is-IS" sz="1000" b="1" cap="all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cs typeface="+mj-cs"/>
              </a:rPr>
            </a:br>
            <a:endParaRPr lang="is-IS" sz="1000" b="1" cap="all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cs typeface="+mj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45523" y="181798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58D4658-39D1-43D0-9898-A12FFC0818D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CCA37E-4665-761D-E53D-A740BC3CE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5965" y="1371935"/>
            <a:ext cx="9266873" cy="52377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82700" y="380048"/>
            <a:ext cx="8718550" cy="836612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Meginþorri lega á LSH árið 2024 var hjá aldurshópnum 50 ára og eldri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4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(Legur tengdar meðgöngu og fæðingu undanskildar)</a:t>
            </a:r>
            <a:endParaRPr lang="en-US" sz="14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D473279-7E44-42AA-B096-AC7F11429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73CDB7-1AC0-83A1-BBD7-3B9813C8C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422" y="1332239"/>
            <a:ext cx="10340188" cy="5359756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BAB90-AE7B-4B98-8A55-A26234415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5156" y="233089"/>
            <a:ext cx="1157287" cy="473436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CEDC57-2DAB-43A0-BABB-2DF32A84E3A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9102FB90-BACB-44CC-97FC-0DE601E92E42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26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D15B137-C999-41EB-AC3A-B3B3C196D073}"/>
              </a:ext>
            </a:extLst>
          </p:cNvPr>
          <p:cNvSpPr/>
          <p:nvPr/>
        </p:nvSpPr>
        <p:spPr>
          <a:xfrm>
            <a:off x="1146961" y="706525"/>
            <a:ext cx="97734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LEGUTÍMI OG LEGURÝMI </a:t>
            </a:r>
            <a:endParaRPr lang="is-IS" sz="3200" b="1" dirty="0">
              <a:latin typeface="+mj-lt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9007671-5171-39B4-898B-F4A709CEE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1666" y="1997825"/>
            <a:ext cx="4332427" cy="4332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340678-3384-6F51-88D5-BC2B381D39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20839" y="1997825"/>
            <a:ext cx="4332427" cy="4332427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644577" y="417095"/>
            <a:ext cx="9813873" cy="606843"/>
          </a:xfrm>
        </p:spPr>
        <p:txBody>
          <a:bodyPr/>
          <a:lstStyle/>
          <a:p>
            <a: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Fjöldi lega eftir yfirsjúkdómaflokkum DRG-kerfis 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(Diagnosis related </a:t>
            </a:r>
            <a:r>
              <a:rPr lang="is-IS" sz="1600" b="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groups</a:t>
            </a:r>
            <a:r>
              <a:rPr lang="is-IS" sz="1600" b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 </a:t>
            </a:r>
            <a:endParaRPr lang="en-US" sz="1600" b="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8598154-7843-40C5-AE56-56B6804097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27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2F353E1-8D69-2E13-FE6D-2AF0DB067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577" y="1201737"/>
            <a:ext cx="10811256" cy="54102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1211853" y="291090"/>
            <a:ext cx="9192713" cy="101634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Skurðaðgerðir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EE034AE-A340-4763-83FA-63964FD52E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28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432F9EF-1BC6-087E-C3BE-C005BB9C45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1069" y="1484414"/>
            <a:ext cx="7574280" cy="50544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838199" y="291090"/>
            <a:ext cx="10515599" cy="93268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Komur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bráðamóttökur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37B0D3-142A-411F-B069-F5BCACA58A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29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78250F-B971-C5D7-48CE-B1483E522E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09" y="1626373"/>
            <a:ext cx="6567221" cy="4550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647893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0" y="2646947"/>
            <a:ext cx="5781675" cy="1856791"/>
          </a:xfr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Íslenska</a:t>
            </a:r>
            <a:r>
              <a:rPr lang="en-US" sz="3600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bg1"/>
                </a:solidFill>
                <a:latin typeface="+mj-lt"/>
                <a:ea typeface="+mj-ea"/>
                <a:cs typeface="+mj-cs"/>
              </a:rPr>
              <a:t>heilbrigðiskerfið</a:t>
            </a:r>
            <a:endParaRPr lang="en-US" sz="3600" kern="1200" dirty="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9A72CB-6210-4975-92A8-1AD6B5D8F7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2027356" y="745958"/>
            <a:ext cx="9326442" cy="782620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Yfir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70%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fæðinga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eru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á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DE72E67-4176-49A8-893E-70B71D2BD8B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30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407C68-9423-838D-FBC0-19AD6E22D9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7356" y="1994662"/>
            <a:ext cx="7557516" cy="436168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56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606F6BE-D780-4626-AAD8-B3C3660161A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4B521E4C-8654-49C1-B116-466AFEC6BE12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Gæðavísar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3D3C4A-5048-4035-AA41-BE724328148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2E68F92-E3E8-E2AA-3C67-8D038E3A45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162" y="171450"/>
            <a:ext cx="8829675" cy="651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103046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091D193-5A3D-9E18-1A77-0E92207B40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5401" y="423862"/>
            <a:ext cx="9534525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13881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D7DF5-2BA6-469D-ABF7-AD07BA4826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4FDA474-6338-7050-4E71-06FE2F5441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460" y="319518"/>
            <a:ext cx="10071259" cy="5990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71183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CD8674-74B8-4B7C-89FF-6D2F79C774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F20B8D9-AECE-925B-2C8E-2CFE6BFB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012" y="210343"/>
            <a:ext cx="9705975" cy="652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215478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0B8D42-ED2C-1004-C785-B03CA7A93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001" y="294465"/>
            <a:ext cx="10163937" cy="6269069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C273516-2B4F-48C5-AF6D-EC694EB9C5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1E16674-77CE-4F8D-A577-F83E2D1FC7F4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itchFamily="34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3853750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8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D2721C0-92BB-4ABF-BDD3-58481D89E7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25020C19-8B68-47E0-BC59-F4C4E66D4D8C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Rekstur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645604697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Rekstrarreikningur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D55F1B-7368-45E3-B2A5-B017D046C3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38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FDDE85-B8D6-A9F7-E154-26846F731F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8931" y="1592580"/>
            <a:ext cx="9083040" cy="3672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47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EDC2D60-3FDE-40F3-B782-74C16D42C9A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39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Box 35">
            <a:extLst>
              <a:ext uri="{FF2B5EF4-FFF2-40B4-BE49-F238E27FC236}">
                <a16:creationId xmlns:a16="http://schemas.microsoft.com/office/drawing/2014/main" id="{90EFABBD-D1FE-4037-AA68-D924E3CBB929}"/>
              </a:ext>
            </a:extLst>
          </p:cNvPr>
          <p:cNvSpPr txBox="1"/>
          <p:nvPr/>
        </p:nvSpPr>
        <p:spPr>
          <a:xfrm>
            <a:off x="1940379" y="5949840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Hækkun </a:t>
            </a:r>
            <a:r>
              <a:rPr lang="is-IS" sz="1100" dirty="0" err="1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sérgreindra</a:t>
            </a:r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vara milli 2020 og 2021 er að mestu leyti tilkomin vegna kaupa á hvarfaefnum fyrir veirurannsóknir vegna Covid-19.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D7233F7-4785-B680-8715-4A295BA421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0379" y="339635"/>
            <a:ext cx="8079943" cy="555802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9427AF5F-9A0E-42B7-A252-FD64C9885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8127" y="195480"/>
            <a:ext cx="10515600" cy="979892"/>
          </a:xfrm>
        </p:spPr>
        <p:txBody>
          <a:bodyPr>
            <a:normAutofit/>
          </a:bodyPr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Skipulag heilbrigðisþjónustu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6" name="Picture 5" descr="&#10;island.png                                                     00000010Macintosh HD                   ABA78158:"/>
          <p:cNvPicPr>
            <a:picLocks noChangeAspect="1"/>
          </p:cNvPicPr>
          <p:nvPr/>
        </p:nvPicPr>
        <p:blipFill rotWithShape="1">
          <a:blip r:embed="rId2" cstate="print"/>
          <a:srcRect b="2784"/>
          <a:stretch/>
        </p:blipFill>
        <p:spPr bwMode="auto">
          <a:xfrm>
            <a:off x="6858766" y="1912254"/>
            <a:ext cx="5036191" cy="344828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3979D4-F4F1-4884-B440-EFF66318C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8017" y="49668"/>
            <a:ext cx="1366939" cy="522654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9CE68348-F4F6-466A-A97B-FF39564FE4F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BE1A9339-136E-465C-A5E3-3CA280A0FB0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8127" y="1618170"/>
            <a:ext cx="7304209" cy="5044350"/>
          </a:xfrm>
        </p:spPr>
        <p:txBody>
          <a:bodyPr>
            <a:normAutofit/>
          </a:bodyPr>
          <a:lstStyle/>
          <a:p>
            <a:pPr marL="457200" indent="-457200">
              <a:buNone/>
            </a:pPr>
            <a:r>
              <a:rPr lang="is-IS" b="1" dirty="0">
                <a:latin typeface="+mj-lt"/>
              </a:rPr>
              <a:t>Mannfjöldi á Íslandi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um 389.000, þar af 249.000 á höfuðborgarsvæðinu </a:t>
            </a:r>
            <a:r>
              <a:rPr lang="is-IS" sz="800" dirty="0">
                <a:latin typeface="+mj-lt"/>
              </a:rPr>
              <a:t>(1. jan 2025)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Fjármögnun heilbrigðisþjónustu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83,7%  frá skattfé almennings, 16,3% frá einstaklingum </a:t>
            </a:r>
            <a:r>
              <a:rPr lang="is-IS" sz="800" dirty="0">
                <a:latin typeface="+mj-lt"/>
              </a:rPr>
              <a:t>(2023)</a:t>
            </a:r>
          </a:p>
          <a:p>
            <a:pPr marL="457200" indent="-457200">
              <a:buNone/>
            </a:pPr>
            <a:endParaRPr lang="is-IS" b="1" dirty="0">
              <a:latin typeface="+mj-lt"/>
            </a:endParaRPr>
          </a:p>
          <a:p>
            <a:pPr marL="457200" indent="-457200">
              <a:buNone/>
            </a:pPr>
            <a:r>
              <a:rPr lang="is-IS" b="1" dirty="0">
                <a:latin typeface="+mj-lt"/>
              </a:rPr>
              <a:t>Gæði og árangur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Góður klínískur árangur í samanburði við önnur OECD lönd</a:t>
            </a:r>
          </a:p>
          <a:p>
            <a:pPr marL="457200" indent="-457200">
              <a:buNone/>
            </a:pPr>
            <a:r>
              <a:rPr lang="is-IS" dirty="0">
                <a:latin typeface="+mj-lt"/>
              </a:rPr>
              <a:t>	dæmi: Ísland með lægstu tíðni sængurkvenna- og burðarmálsdauða </a:t>
            </a:r>
          </a:p>
          <a:p>
            <a:endParaRPr lang="en-US" sz="1700" dirty="0"/>
          </a:p>
        </p:txBody>
      </p:sp>
    </p:spTree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63125F5-5151-47BD-BFAD-93B729A1B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Box 35">
            <a:extLst>
              <a:ext uri="{FF2B5EF4-FFF2-40B4-BE49-F238E27FC236}">
                <a16:creationId xmlns:a16="http://schemas.microsoft.com/office/drawing/2014/main" id="{1E768A68-4559-48E4-9E14-8C20085975AE}"/>
              </a:ext>
            </a:extLst>
          </p:cNvPr>
          <p:cNvSpPr txBox="1"/>
          <p:nvPr/>
        </p:nvSpPr>
        <p:spPr>
          <a:xfrm>
            <a:off x="1862002" y="6166443"/>
            <a:ext cx="7482296" cy="568525"/>
          </a:xfrm>
          <a:prstGeom prst="rect">
            <a:avLst/>
          </a:prstGeom>
          <a:solidFill>
            <a:schemeClr val="lt1"/>
          </a:solidFill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is-I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*Miðað er við launavísitölu ríkisstarfsmanna (heimild: Hagstofa Íslands). Vísitalan metur styttingu vinnutíma skv. kjarasamningum til launahækkunar, en styttingin tók gildi á árinu 2021.</a:t>
            </a:r>
            <a:endParaRPr lang="is-IS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152C780-0647-950F-C0CE-3F73892FDD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668" y="503428"/>
            <a:ext cx="8077810" cy="556016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16DFA6-A711-408F-A5A0-CFE38161271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41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le 5">
            <a:extLst>
              <a:ext uri="{FF2B5EF4-FFF2-40B4-BE49-F238E27FC236}">
                <a16:creationId xmlns:a16="http://schemas.microsoft.com/office/drawing/2014/main" id="{AAB314AB-1D8F-4FD6-B44F-15483895CDE1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Mannauður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77091" y="463132"/>
            <a:ext cx="9952759" cy="1187018"/>
          </a:xfrm>
        </p:spPr>
        <p:txBody>
          <a:bodyPr/>
          <a:lstStyle/>
          <a:p>
            <a:pPr algn="ctr"/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spítalanum starfa um 6.500 manns </a:t>
            </a:r>
            <a:b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um 5.100 stöðugildum </a:t>
            </a:r>
            <a:br>
              <a:rPr lang="is-IS" sz="3200" dirty="0"/>
            </a:br>
            <a:endParaRPr lang="en-US" sz="3200" b="0" dirty="0">
              <a:solidFill>
                <a:srgbClr val="00206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D60CD26-4FCA-4519-9B18-40EBBED971B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CA908A-D3B1-42AC-20AA-7D6D95F5BA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2856" y="1315064"/>
            <a:ext cx="8370033" cy="5296873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585479" y="207644"/>
            <a:ext cx="9266444" cy="72445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Stöðugildi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og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starfsmannafjöldi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75F45A-200D-4AC7-AC20-1B050BA39A0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7FFB72-F84A-AAFA-7E47-F69486D3B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1183" y="1094619"/>
            <a:ext cx="6669634" cy="532119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1307872" y="-1371177"/>
            <a:ext cx="9150578" cy="256844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Veikindahlutfall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mánuðum</a:t>
            </a:r>
            <a:endParaRPr lang="en-US" sz="18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C255E2B-9D42-4597-836A-6C0ED6F4E0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44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59EE96-0C08-4D68-E966-BC4831BF1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96" y="1822356"/>
            <a:ext cx="11850807" cy="3467969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90513"/>
            <a:ext cx="10515600" cy="93345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Starfsánægja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starfsmanna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skv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Könnun</a:t>
            </a:r>
            <a:br>
              <a:rPr lang="en-US" sz="2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Skalinn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1-10,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þar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sem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10 er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hæsta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gildi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. </a:t>
            </a:r>
            <a:r>
              <a:rPr lang="en-US" sz="1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markmið</a:t>
            </a:r>
            <a:r>
              <a:rPr lang="en-US" sz="1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er 7,8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F7AC4E-AF74-4C90-BC21-5858CF9C2A9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E0CD83-AF05-D1DB-2D23-9B60A48A8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8662" y="2133035"/>
            <a:ext cx="10734675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465277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34000"/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21190EF-8C7B-434E-849C-C2D30EA7DA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46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BC54E7E1-18DD-4765-B359-76D8BAEC0E95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Menntun og vísindi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46363" y="428997"/>
            <a:ext cx="9933709" cy="838200"/>
          </a:xfrm>
        </p:spPr>
        <p:txBody>
          <a:bodyPr/>
          <a:lstStyle/>
          <a:p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1.999 nemendur í heilbrigðisvísindum árið 2024</a:t>
            </a:r>
            <a:b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þar af 649 háskólanemar á framhaldsstigi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9337" y="1970256"/>
            <a:ext cx="19448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Læknisfræði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879597" y="1965900"/>
            <a:ext cx="2160588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Hjúkrunarfræði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947269" y="3688765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Sjúkraliðanám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954666" y="2722147"/>
            <a:ext cx="18721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Lífeindafræði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923520" y="3243674"/>
            <a:ext cx="15127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Lyfjafræði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151405" y="3284984"/>
            <a:ext cx="1800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Geislafræði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943354" y="4707891"/>
            <a:ext cx="19442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Sjúkraþjálfun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201303" y="2618630"/>
            <a:ext cx="172742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Iðjuþjálfun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27683" y="4581128"/>
            <a:ext cx="20820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Félagsráðgjöf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502091" y="3958936"/>
            <a:ext cx="19077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Sálfræði </a:t>
            </a:r>
            <a:r>
              <a:rPr lang="is-IS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904447" y="5175900"/>
            <a:ext cx="34093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Sjúkraflutningamenn o.fl.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6065" y="5242040"/>
            <a:ext cx="26099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Skipstjórnarmenn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7919810" y="4139788"/>
            <a:ext cx="2160587" cy="36933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Næringarfræði </a:t>
            </a:r>
            <a:endParaRPr lang="is-IS" b="1" dirty="0">
              <a:solidFill>
                <a:schemeClr val="tx2">
                  <a:lumMod val="60000"/>
                  <a:lumOff val="4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3" name="Picture 3" descr="C:\Google Drive\Landspitali\My Documents\My Pictures\LSH05733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095621" y="2619337"/>
            <a:ext cx="4651397" cy="30989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7E8B40E-54DD-480E-924E-51D66641DD6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47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2000" t="-7000" r="-1000"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A4C86D5-1988-4AF9-A19C-682F8DB64E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48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le 5">
            <a:extLst>
              <a:ext uri="{FF2B5EF4-FFF2-40B4-BE49-F238E27FC236}">
                <a16:creationId xmlns:a16="http://schemas.microsoft.com/office/drawing/2014/main" id="{CCC8BE0B-5B93-4D6C-AB01-440446D3417A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Nokkrir áfangar úr sögu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2"/>
          <p:cNvSpPr txBox="1">
            <a:spLocks noChangeArrowheads="1"/>
          </p:cNvSpPr>
          <p:nvPr/>
        </p:nvSpPr>
        <p:spPr bwMode="auto">
          <a:xfrm>
            <a:off x="852850" y="740143"/>
            <a:ext cx="10115210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endParaRPr lang="is-I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endParaRPr lang="is-IS" sz="2000" b="1" dirty="0"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endParaRPr lang="is-IS" dirty="0">
              <a:latin typeface="Calibri" pitchFamily="34" charset="0"/>
            </a:endParaRPr>
          </a:p>
          <a:p>
            <a:r>
              <a:rPr lang="nn-NO" sz="1400" dirty="0">
                <a:latin typeface="+mj-lt"/>
              </a:rPr>
              <a:t>1930  Landspítalinn tekinn í notkun</a:t>
            </a:r>
          </a:p>
          <a:p>
            <a:r>
              <a:rPr lang="nn-NO" sz="1400" dirty="0">
                <a:latin typeface="+mj-lt"/>
              </a:rPr>
              <a:t>1955  Hjúkrunarspítalinn opnaður</a:t>
            </a:r>
          </a:p>
          <a:p>
            <a:r>
              <a:rPr lang="is-IS" sz="1400" dirty="0">
                <a:latin typeface="+mj-lt"/>
              </a:rPr>
              <a:t>1996  Sjúkrahús Reykjavíkur stofnað með sameiningu Borgarspítalans (1967) og St. Jósefsspítala Landakoti (1902)</a:t>
            </a:r>
          </a:p>
          <a:p>
            <a:r>
              <a:rPr lang="is-IS" sz="1400" dirty="0">
                <a:latin typeface="+mj-lt"/>
              </a:rPr>
              <a:t>1999  Ríkisspítalar (Landspítalinn) og Sjúkrahús Reykjavíkur undir eina stjórn</a:t>
            </a:r>
          </a:p>
          <a:p>
            <a:r>
              <a:rPr lang="is-IS" sz="1400" dirty="0">
                <a:latin typeface="+mj-lt"/>
              </a:rPr>
              <a:t>2000  Ríkisspítalar (Landspítalinn) og Sjúkrahús Reykjavíkur sameinast í Landspítala - háskólasjúkrahús (Landspítali frá 2007)</a:t>
            </a:r>
          </a:p>
          <a:p>
            <a:r>
              <a:rPr lang="is-IS" sz="1400" dirty="0">
                <a:latin typeface="+mj-lt"/>
              </a:rPr>
              <a:t>2003  Nýr barnaspítali opnaður</a:t>
            </a:r>
          </a:p>
          <a:p>
            <a:pPr marL="342900" indent="-342900">
              <a:buAutoNum type="arabicPlain" startAt="2011"/>
            </a:pPr>
            <a:r>
              <a:rPr lang="is-IS" sz="1400" dirty="0">
                <a:latin typeface="+mj-lt"/>
              </a:rPr>
              <a:t>  </a:t>
            </a:r>
            <a:r>
              <a:rPr lang="is-IS" sz="1400" dirty="0" err="1">
                <a:latin typeface="+mj-lt"/>
              </a:rPr>
              <a:t>St.Jósefsspítali</a:t>
            </a:r>
            <a:r>
              <a:rPr lang="is-IS" sz="1400" dirty="0">
                <a:latin typeface="+mj-lt"/>
              </a:rPr>
              <a:t> í Hafnarfirði sameinast Landspítala </a:t>
            </a:r>
          </a:p>
          <a:p>
            <a:r>
              <a:rPr lang="is-IS" sz="1400" dirty="0">
                <a:latin typeface="+mj-lt"/>
              </a:rPr>
              <a:t>2018 Tekin ný skóflustunga að meðferðarkjarna við Hringbraut</a:t>
            </a:r>
          </a:p>
          <a:p>
            <a:r>
              <a:rPr lang="is-IS" sz="1400" dirty="0">
                <a:latin typeface="+mj-lt"/>
              </a:rPr>
              <a:t>2019 Nýtt sjúkrahótel opnað við Hringbraut</a:t>
            </a:r>
          </a:p>
          <a:p>
            <a:r>
              <a:rPr lang="is-IS" sz="1400" dirty="0">
                <a:latin typeface="+mj-lt"/>
              </a:rPr>
              <a:t>2021 Opnað göngudeildarhús við Eiríksgötu</a:t>
            </a:r>
          </a:p>
          <a:p>
            <a:pPr marL="457200" indent="-457200">
              <a:buAutoNum type="arabicPlain" startAt="2011"/>
            </a:pPr>
            <a:endParaRPr lang="en-US" sz="2000" dirty="0">
              <a:latin typeface="+mj-lt"/>
            </a:endParaRPr>
          </a:p>
        </p:txBody>
      </p:sp>
      <p:pic>
        <p:nvPicPr>
          <p:cNvPr id="4" name="Picture 2" descr="C:\My Google Docs\Landspitali\My Documents\My Pictures\Byggingar\800_LSH07584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780999" y="5325873"/>
            <a:ext cx="2152131" cy="1414603"/>
          </a:xfrm>
          <a:prstGeom prst="rect">
            <a:avLst/>
          </a:prstGeom>
          <a:noFill/>
        </p:spPr>
      </p:pic>
      <p:pic>
        <p:nvPicPr>
          <p:cNvPr id="5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5412695" y="671352"/>
            <a:ext cx="2159000" cy="143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894867" y="644376"/>
            <a:ext cx="2190042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7" descr="C:\My Google Docs\Landspitali\My Documents\My Pictures\Byggingar\barnasp.jpg"/>
          <p:cNvPicPr>
            <a:picLocks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737822" y="669235"/>
            <a:ext cx="2181117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6" cstate="print"/>
          <a:stretch>
            <a:fillRect/>
          </a:stretch>
        </p:blipFill>
        <p:spPr bwMode="auto">
          <a:xfrm>
            <a:off x="3195123" y="669235"/>
            <a:ext cx="2156118" cy="144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3" descr="C:\My Google Docs\Landspitali\My Documents\My Pictures\Byggingar\_Hringbraut.jpg"/>
          <p:cNvPicPr>
            <a:picLocks noChangeAspect="1" noChangeArrowheads="1"/>
          </p:cNvPicPr>
          <p:nvPr/>
        </p:nvPicPr>
        <p:blipFill>
          <a:blip r:embed="rId7" cstate="print"/>
          <a:stretch>
            <a:fillRect/>
          </a:stretch>
        </p:blipFill>
        <p:spPr bwMode="auto">
          <a:xfrm>
            <a:off x="871445" y="5332777"/>
            <a:ext cx="2189709" cy="140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8" descr="C:\Documents and Settings\arnic\Desktop\landspitali_fossvogi_130911 001 copy.jpg"/>
          <p:cNvPicPr>
            <a:picLocks noChangeAspect="1" noChangeArrowheads="1"/>
          </p:cNvPicPr>
          <p:nvPr/>
        </p:nvPicPr>
        <p:blipFill>
          <a:blip r:embed="rId8" cstate="print"/>
          <a:stretch>
            <a:fillRect/>
          </a:stretch>
        </p:blipFill>
        <p:spPr bwMode="auto">
          <a:xfrm>
            <a:off x="3178571" y="5332777"/>
            <a:ext cx="2070100" cy="1404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0" descr="C:\Documents and Settings\arnic\Desktop\landak..jpg"/>
          <p:cNvPicPr>
            <a:picLocks noChangeAspect="1" noChangeArrowheads="1"/>
          </p:cNvPicPr>
          <p:nvPr/>
        </p:nvPicPr>
        <p:blipFill>
          <a:blip r:embed="rId9" cstate="print"/>
          <a:stretch>
            <a:fillRect/>
          </a:stretch>
        </p:blipFill>
        <p:spPr bwMode="auto">
          <a:xfrm>
            <a:off x="5435335" y="5325873"/>
            <a:ext cx="2159000" cy="1409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907180" y="670014"/>
            <a:ext cx="744538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Hringbraut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4" name="Rectangle 11"/>
          <p:cNvSpPr>
            <a:spLocks noChangeArrowheads="1"/>
          </p:cNvSpPr>
          <p:nvPr/>
        </p:nvSpPr>
        <p:spPr bwMode="auto">
          <a:xfrm>
            <a:off x="3225395" y="673803"/>
            <a:ext cx="725962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Fossvogur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5" name="Rectangle 12"/>
          <p:cNvSpPr>
            <a:spLocks noChangeArrowheads="1"/>
          </p:cNvSpPr>
          <p:nvPr/>
        </p:nvSpPr>
        <p:spPr bwMode="auto">
          <a:xfrm>
            <a:off x="5403483" y="707729"/>
            <a:ext cx="647700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Landakot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7752091" y="701444"/>
            <a:ext cx="1223963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Barnaspítali Hringsins 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7" name="Rectangle 15"/>
          <p:cNvSpPr>
            <a:spLocks noChangeArrowheads="1"/>
          </p:cNvSpPr>
          <p:nvPr/>
        </p:nvSpPr>
        <p:spPr bwMode="auto">
          <a:xfrm>
            <a:off x="852850" y="5163205"/>
            <a:ext cx="741363" cy="231775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Eiríksstaðir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8" name="Rectangle 19"/>
          <p:cNvSpPr>
            <a:spLocks noChangeArrowheads="1"/>
          </p:cNvSpPr>
          <p:nvPr/>
        </p:nvSpPr>
        <p:spPr bwMode="auto">
          <a:xfrm>
            <a:off x="3178571" y="5163205"/>
            <a:ext cx="598487" cy="230188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Kleppur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19" name="Rectangle 20"/>
          <p:cNvSpPr>
            <a:spLocks noChangeArrowheads="1"/>
          </p:cNvSpPr>
          <p:nvPr/>
        </p:nvSpPr>
        <p:spPr bwMode="auto">
          <a:xfrm>
            <a:off x="5412695" y="5163205"/>
            <a:ext cx="878954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Geðdeildahús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0" name="Rectangle 21"/>
          <p:cNvSpPr>
            <a:spLocks noChangeArrowheads="1"/>
          </p:cNvSpPr>
          <p:nvPr/>
        </p:nvSpPr>
        <p:spPr bwMode="auto">
          <a:xfrm>
            <a:off x="7720523" y="5174845"/>
            <a:ext cx="648071" cy="230832"/>
          </a:xfrm>
          <a:prstGeom prst="rect">
            <a:avLst/>
          </a:prstGeom>
          <a:solidFill>
            <a:srgbClr val="FFFFFF">
              <a:alpha val="59999"/>
            </a:srgb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nn-NO" sz="900" dirty="0">
                <a:latin typeface="Calibri" pitchFamily="34" charset="0"/>
              </a:rPr>
              <a:t>Grensás </a:t>
            </a:r>
            <a:endParaRPr lang="is-IS" sz="900" dirty="0">
              <a:latin typeface="Calibri" pitchFamily="34" charset="0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B83CAA-547F-4A8A-A734-FD444C7317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49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401782" y="166255"/>
            <a:ext cx="10056668" cy="134703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vegna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krabbameina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vs. 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AEA7F37-EA47-4CDA-8F86-8BA62DEB8FD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AA453-3463-F3B4-57BE-4F93C5C37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343" y="1348497"/>
            <a:ext cx="8977313" cy="4841558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Title 107"/>
          <p:cNvSpPr>
            <a:spLocks noGrp="1"/>
          </p:cNvSpPr>
          <p:nvPr>
            <p:ph type="title" idx="4294967295"/>
          </p:nvPr>
        </p:nvSpPr>
        <p:spPr>
          <a:xfrm>
            <a:off x="0" y="579438"/>
            <a:ext cx="8718550" cy="433387"/>
          </a:xfrm>
        </p:spPr>
        <p:txBody>
          <a:bodyPr/>
          <a:lstStyle/>
          <a:p>
            <a:pPr algn="ctr"/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Áfangar í Landspítalasögunni</a:t>
            </a:r>
            <a:endParaRPr lang="en-US" sz="36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188582" y="4308255"/>
            <a:ext cx="10498040" cy="287337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grpSp>
        <p:nvGrpSpPr>
          <p:cNvPr id="22" name="Group 75"/>
          <p:cNvGrpSpPr>
            <a:grpSpLocks/>
          </p:cNvGrpSpPr>
          <p:nvPr/>
        </p:nvGrpSpPr>
        <p:grpSpPr bwMode="auto">
          <a:xfrm>
            <a:off x="1155248" y="3155724"/>
            <a:ext cx="1330325" cy="1460302"/>
            <a:chOff x="243011" y="3068960"/>
            <a:chExt cx="1331640" cy="1459707"/>
          </a:xfrm>
        </p:grpSpPr>
        <p:cxnSp>
          <p:nvCxnSpPr>
            <p:cNvPr id="23" name="Straight Connector 22"/>
            <p:cNvCxnSpPr>
              <a:stCxn id="27" idx="0"/>
              <a:endCxn id="24" idx="2"/>
            </p:cNvCxnSpPr>
            <p:nvPr/>
          </p:nvCxnSpPr>
          <p:spPr>
            <a:xfrm rot="5400000" flipH="1" flipV="1">
              <a:off x="468246" y="3636025"/>
              <a:ext cx="545878" cy="33529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4" name="Rectangle 12"/>
            <p:cNvSpPr>
              <a:spLocks noChangeArrowheads="1"/>
            </p:cNvSpPr>
            <p:nvPr/>
          </p:nvSpPr>
          <p:spPr bwMode="auto">
            <a:xfrm>
              <a:off x="243011" y="3068960"/>
              <a:ext cx="1331640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Landakotsspítali tók til starfa </a:t>
              </a:r>
            </a:p>
          </p:txBody>
        </p:sp>
        <p:grpSp>
          <p:nvGrpSpPr>
            <p:cNvPr id="25" name="Group 55"/>
            <p:cNvGrpSpPr>
              <a:grpSpLocks/>
            </p:cNvGrpSpPr>
            <p:nvPr/>
          </p:nvGrpSpPr>
          <p:grpSpPr bwMode="auto">
            <a:xfrm>
              <a:off x="277971" y="4076611"/>
              <a:ext cx="582787" cy="452056"/>
              <a:chOff x="277971" y="4076611"/>
              <a:chExt cx="582787" cy="452056"/>
            </a:xfrm>
          </p:grpSpPr>
          <p:sp>
            <p:nvSpPr>
              <p:cNvPr id="26" name="Rectangle 5"/>
              <p:cNvSpPr/>
              <p:nvPr/>
            </p:nvSpPr>
            <p:spPr>
              <a:xfrm>
                <a:off x="277971" y="4221015"/>
                <a:ext cx="582787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1902</a:t>
                </a:r>
              </a:p>
            </p:txBody>
          </p:sp>
          <p:sp>
            <p:nvSpPr>
              <p:cNvPr id="27" name="Isosceles Triangle 26"/>
              <p:cNvSpPr/>
              <p:nvPr/>
            </p:nvSpPr>
            <p:spPr>
              <a:xfrm>
                <a:off x="502030" y="4076611"/>
                <a:ext cx="143016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28" name="Group 82"/>
          <p:cNvGrpSpPr>
            <a:grpSpLocks/>
          </p:cNvGrpSpPr>
          <p:nvPr/>
        </p:nvGrpSpPr>
        <p:grpSpPr bwMode="auto">
          <a:xfrm>
            <a:off x="1406071" y="4308249"/>
            <a:ext cx="1296988" cy="1397000"/>
            <a:chOff x="611560" y="4221088"/>
            <a:chExt cx="1296144" cy="1397769"/>
          </a:xfrm>
        </p:grpSpPr>
        <p:grpSp>
          <p:nvGrpSpPr>
            <p:cNvPr id="29" name="Group 59"/>
            <p:cNvGrpSpPr>
              <a:grpSpLocks/>
            </p:cNvGrpSpPr>
            <p:nvPr/>
          </p:nvGrpSpPr>
          <p:grpSpPr bwMode="auto">
            <a:xfrm>
              <a:off x="1114471" y="4221088"/>
              <a:ext cx="581832" cy="432038"/>
              <a:chOff x="1114471" y="4221088"/>
              <a:chExt cx="581832" cy="432038"/>
            </a:xfrm>
          </p:grpSpPr>
          <p:sp>
            <p:nvSpPr>
              <p:cNvPr id="32" name="Rectangle 31"/>
              <p:cNvSpPr/>
              <p:nvPr/>
            </p:nvSpPr>
            <p:spPr>
              <a:xfrm>
                <a:off x="1114471" y="4221088"/>
                <a:ext cx="581832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1907</a:t>
                </a:r>
              </a:p>
            </p:txBody>
          </p:sp>
          <p:sp>
            <p:nvSpPr>
              <p:cNvPr id="33" name="Isosceles Triangle 32"/>
              <p:cNvSpPr/>
              <p:nvPr/>
            </p:nvSpPr>
            <p:spPr>
              <a:xfrm rot="10800000">
                <a:off x="1292155" y="4508583"/>
                <a:ext cx="144368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cxnSp>
          <p:nvCxnSpPr>
            <p:cNvPr id="30" name="Straight Connector 29"/>
            <p:cNvCxnSpPr>
              <a:stCxn id="33" idx="0"/>
              <a:endCxn id="31" idx="0"/>
            </p:cNvCxnSpPr>
            <p:nvPr/>
          </p:nvCxnSpPr>
          <p:spPr>
            <a:xfrm rot="5400000">
              <a:off x="1060228" y="4853323"/>
              <a:ext cx="503514" cy="10312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31" name="Rectangle 21"/>
            <p:cNvSpPr>
              <a:spLocks noChangeArrowheads="1"/>
            </p:cNvSpPr>
            <p:nvPr/>
          </p:nvSpPr>
          <p:spPr bwMode="auto">
            <a:xfrm>
              <a:off x="611560" y="5157192"/>
              <a:ext cx="1296144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Kleppsspítali tekinn í notkun</a:t>
              </a:r>
            </a:p>
          </p:txBody>
        </p:sp>
      </p:grp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4177995" y="1283838"/>
            <a:ext cx="216024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Hjúkrunarspítali opnaður </a:t>
            </a:r>
          </a:p>
          <a:p>
            <a:r>
              <a:rPr lang="is-IS" sz="1200" dirty="0">
                <a:latin typeface="+mj-lt"/>
              </a:rPr>
              <a:t>í Heilsuverndarstöðinni.</a:t>
            </a:r>
            <a:br>
              <a:rPr lang="is-IS" sz="1200" dirty="0">
                <a:latin typeface="+mj-lt"/>
              </a:rPr>
            </a:br>
            <a:r>
              <a:rPr lang="is-IS" sz="1000" dirty="0">
                <a:latin typeface="+mj-lt"/>
              </a:rPr>
              <a:t>(Þeirri starfsemi lauk endanlega 1996)</a:t>
            </a:r>
            <a:endParaRPr lang="is-IS" sz="1000" dirty="0">
              <a:solidFill>
                <a:srgbClr val="FF0000"/>
              </a:solidFill>
              <a:latin typeface="+mj-lt"/>
            </a:endParaRPr>
          </a:p>
        </p:txBody>
      </p:sp>
      <p:grpSp>
        <p:nvGrpSpPr>
          <p:cNvPr id="35" name="Group 85"/>
          <p:cNvGrpSpPr>
            <a:grpSpLocks/>
          </p:cNvGrpSpPr>
          <p:nvPr/>
        </p:nvGrpSpPr>
        <p:grpSpPr bwMode="auto">
          <a:xfrm>
            <a:off x="6276483" y="4308249"/>
            <a:ext cx="1223962" cy="1397000"/>
            <a:chOff x="5508104" y="4221088"/>
            <a:chExt cx="1224136" cy="1397769"/>
          </a:xfrm>
        </p:grpSpPr>
        <p:sp>
          <p:nvSpPr>
            <p:cNvPr id="36" name="Rectangle 26"/>
            <p:cNvSpPr>
              <a:spLocks noChangeArrowheads="1"/>
            </p:cNvSpPr>
            <p:nvPr/>
          </p:nvSpPr>
          <p:spPr bwMode="auto">
            <a:xfrm>
              <a:off x="5508104" y="5157192"/>
              <a:ext cx="122413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Hvítabandið tekið í notkun</a:t>
              </a:r>
            </a:p>
          </p:txBody>
        </p:sp>
        <p:cxnSp>
          <p:nvCxnSpPr>
            <p:cNvPr id="37" name="Straight Connector 36"/>
            <p:cNvCxnSpPr>
              <a:endCxn id="36" idx="0"/>
            </p:cNvCxnSpPr>
            <p:nvPr/>
          </p:nvCxnSpPr>
          <p:spPr>
            <a:xfrm rot="16200000" flipH="1">
              <a:off x="5861270" y="4896944"/>
              <a:ext cx="503514" cy="15877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38" name="Group 71"/>
            <p:cNvGrpSpPr>
              <a:grpSpLocks/>
            </p:cNvGrpSpPr>
            <p:nvPr/>
          </p:nvGrpSpPr>
          <p:grpSpPr bwMode="auto">
            <a:xfrm>
              <a:off x="5795482" y="4221088"/>
              <a:ext cx="582294" cy="432038"/>
              <a:chOff x="5795482" y="4221088"/>
              <a:chExt cx="582294" cy="432038"/>
            </a:xfrm>
          </p:grpSpPr>
          <p:sp>
            <p:nvSpPr>
              <p:cNvPr id="39" name="Isosceles Triangle 18"/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5795482" y="4221088"/>
                <a:ext cx="582294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1970</a:t>
                </a:r>
              </a:p>
            </p:txBody>
          </p:sp>
        </p:grpSp>
      </p:grpSp>
      <p:grpSp>
        <p:nvGrpSpPr>
          <p:cNvPr id="41" name="Group 86"/>
          <p:cNvGrpSpPr>
            <a:grpSpLocks/>
          </p:cNvGrpSpPr>
          <p:nvPr/>
        </p:nvGrpSpPr>
        <p:grpSpPr bwMode="auto">
          <a:xfrm>
            <a:off x="7598912" y="4308254"/>
            <a:ext cx="2232025" cy="2167594"/>
            <a:chOff x="6372200" y="4221088"/>
            <a:chExt cx="2232247" cy="2167964"/>
          </a:xfrm>
        </p:grpSpPr>
        <p:sp>
          <p:nvSpPr>
            <p:cNvPr id="42" name="Rectangle 28"/>
            <p:cNvSpPr>
              <a:spLocks noChangeArrowheads="1"/>
            </p:cNvSpPr>
            <p:nvPr/>
          </p:nvSpPr>
          <p:spPr bwMode="auto">
            <a:xfrm>
              <a:off x="6372200" y="5373216"/>
              <a:ext cx="2232247" cy="10158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Landspítalinn og Sjúkrahús Reykjavíkur sameinast í Landspítala - háskólasjúkrahús, </a:t>
              </a:r>
            </a:p>
            <a:p>
              <a:pPr algn="ctr"/>
              <a:r>
                <a:rPr lang="is-IS" sz="1200" dirty="0">
                  <a:latin typeface="+mj-lt"/>
                </a:rPr>
                <a:t>nú Landspítali</a:t>
              </a:r>
            </a:p>
          </p:txBody>
        </p:sp>
        <p:cxnSp>
          <p:nvCxnSpPr>
            <p:cNvPr id="43" name="Straight Connector 42"/>
            <p:cNvCxnSpPr>
              <a:stCxn id="45" idx="0"/>
              <a:endCxn id="42" idx="0"/>
            </p:cNvCxnSpPr>
            <p:nvPr/>
          </p:nvCxnSpPr>
          <p:spPr>
            <a:xfrm flipH="1">
              <a:off x="7488324" y="4652962"/>
              <a:ext cx="196869" cy="720254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44" name="Group 73"/>
            <p:cNvGrpSpPr>
              <a:grpSpLocks/>
            </p:cNvGrpSpPr>
            <p:nvPr/>
          </p:nvGrpSpPr>
          <p:grpSpPr bwMode="auto">
            <a:xfrm>
              <a:off x="7380362" y="4221088"/>
              <a:ext cx="582269" cy="431874"/>
              <a:chOff x="7380362" y="4221088"/>
              <a:chExt cx="582269" cy="431874"/>
            </a:xfrm>
          </p:grpSpPr>
          <p:sp>
            <p:nvSpPr>
              <p:cNvPr id="45" name="Isosceles Triangle 44"/>
              <p:cNvSpPr/>
              <p:nvPr/>
            </p:nvSpPr>
            <p:spPr>
              <a:xfrm rot="10800000">
                <a:off x="7613748" y="4508474"/>
                <a:ext cx="142889" cy="14448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46" name="Rectangle 45"/>
              <p:cNvSpPr/>
              <p:nvPr/>
            </p:nvSpPr>
            <p:spPr>
              <a:xfrm>
                <a:off x="7380362" y="4221088"/>
                <a:ext cx="582269" cy="3078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2000</a:t>
                </a:r>
              </a:p>
            </p:txBody>
          </p:sp>
        </p:grpSp>
      </p:grpSp>
      <p:grpSp>
        <p:nvGrpSpPr>
          <p:cNvPr id="47" name="Group 80"/>
          <p:cNvGrpSpPr>
            <a:grpSpLocks/>
          </p:cNvGrpSpPr>
          <p:nvPr/>
        </p:nvGrpSpPr>
        <p:grpSpPr bwMode="auto">
          <a:xfrm>
            <a:off x="7527473" y="2436586"/>
            <a:ext cx="1584325" cy="2179440"/>
            <a:chOff x="6156176" y="2348880"/>
            <a:chExt cx="1584175" cy="2179787"/>
          </a:xfrm>
        </p:grpSpPr>
        <p:sp>
          <p:nvSpPr>
            <p:cNvPr id="48" name="Rectangle 24"/>
            <p:cNvSpPr>
              <a:spLocks noChangeArrowheads="1"/>
            </p:cNvSpPr>
            <p:nvPr/>
          </p:nvSpPr>
          <p:spPr bwMode="auto">
            <a:xfrm>
              <a:off x="6156176" y="2348880"/>
              <a:ext cx="1584175" cy="831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Landspítalinn og Sjúkrahús Reykjavíkur undir eina stjórn</a:t>
              </a:r>
            </a:p>
          </p:txBody>
        </p:sp>
        <p:cxnSp>
          <p:nvCxnSpPr>
            <p:cNvPr id="49" name="Straight Connector 48"/>
            <p:cNvCxnSpPr>
              <a:stCxn id="52" idx="0"/>
              <a:endCxn id="48" idx="2"/>
            </p:cNvCxnSpPr>
            <p:nvPr/>
          </p:nvCxnSpPr>
          <p:spPr>
            <a:xfrm flipV="1">
              <a:off x="6895088" y="3180009"/>
              <a:ext cx="53176" cy="8963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0" name="Group 72"/>
            <p:cNvGrpSpPr>
              <a:grpSpLocks/>
            </p:cNvGrpSpPr>
            <p:nvPr/>
          </p:nvGrpSpPr>
          <p:grpSpPr bwMode="auto">
            <a:xfrm>
              <a:off x="6587935" y="4076355"/>
              <a:ext cx="582156" cy="452312"/>
              <a:chOff x="6587935" y="4076355"/>
              <a:chExt cx="582156" cy="45231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6587935" y="4220841"/>
                <a:ext cx="582156" cy="3078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1999</a:t>
                </a:r>
              </a:p>
            </p:txBody>
          </p:sp>
          <p:sp>
            <p:nvSpPr>
              <p:cNvPr id="52" name="Isosceles Triangle 51"/>
              <p:cNvSpPr/>
              <p:nvPr/>
            </p:nvSpPr>
            <p:spPr>
              <a:xfrm>
                <a:off x="6822863" y="4076355"/>
                <a:ext cx="144449" cy="14448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3" name="Group 76"/>
          <p:cNvGrpSpPr>
            <a:grpSpLocks/>
          </p:cNvGrpSpPr>
          <p:nvPr/>
        </p:nvGrpSpPr>
        <p:grpSpPr bwMode="auto">
          <a:xfrm>
            <a:off x="1720399" y="1644428"/>
            <a:ext cx="1445810" cy="2971603"/>
            <a:chOff x="971600" y="1556792"/>
            <a:chExt cx="1445590" cy="2971876"/>
          </a:xfrm>
        </p:grpSpPr>
        <p:sp>
          <p:nvSpPr>
            <p:cNvPr id="54" name="Rectangle 22"/>
            <p:cNvSpPr>
              <a:spLocks noChangeArrowheads="1"/>
            </p:cNvSpPr>
            <p:nvPr/>
          </p:nvSpPr>
          <p:spPr bwMode="auto">
            <a:xfrm>
              <a:off x="971600" y="1556792"/>
              <a:ext cx="1331640" cy="769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Vífilsstaðaspítali tók til starfa</a:t>
              </a:r>
              <a:br>
                <a:rPr lang="is-IS" sz="1200" dirty="0">
                  <a:latin typeface="+mj-lt"/>
                </a:rPr>
              </a:br>
              <a:r>
                <a:rPr lang="is-IS" sz="1000" dirty="0">
                  <a:latin typeface="+mj-lt"/>
                </a:rPr>
                <a:t>(Starfsemi hætt 2002)</a:t>
              </a:r>
              <a:endParaRPr lang="is-IS" sz="1000" dirty="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55" name="Straight Connector 54"/>
            <p:cNvCxnSpPr>
              <a:stCxn id="58" idx="0"/>
              <a:endCxn id="54" idx="2"/>
            </p:cNvCxnSpPr>
            <p:nvPr/>
          </p:nvCxnSpPr>
          <p:spPr>
            <a:xfrm flipH="1" flipV="1">
              <a:off x="1637421" y="2326304"/>
              <a:ext cx="515894" cy="1750083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56" name="Group 62"/>
            <p:cNvGrpSpPr>
              <a:grpSpLocks/>
            </p:cNvGrpSpPr>
            <p:nvPr/>
          </p:nvGrpSpPr>
          <p:grpSpPr bwMode="auto">
            <a:xfrm>
              <a:off x="1835068" y="4076386"/>
              <a:ext cx="582122" cy="452282"/>
              <a:chOff x="1835068" y="4076386"/>
              <a:chExt cx="582122" cy="452282"/>
            </a:xfrm>
          </p:grpSpPr>
          <p:sp>
            <p:nvSpPr>
              <p:cNvPr id="57" name="Rectangle 7"/>
              <p:cNvSpPr/>
              <p:nvPr/>
            </p:nvSpPr>
            <p:spPr>
              <a:xfrm>
                <a:off x="1835068" y="4220862"/>
                <a:ext cx="582122" cy="3078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1910</a:t>
                </a:r>
              </a:p>
            </p:txBody>
          </p:sp>
          <p:sp>
            <p:nvSpPr>
              <p:cNvPr id="58" name="Isosceles Triangle 57"/>
              <p:cNvSpPr/>
              <p:nvPr/>
            </p:nvSpPr>
            <p:spPr>
              <a:xfrm>
                <a:off x="2081094" y="4076386"/>
                <a:ext cx="144440" cy="14447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59" name="Group 83"/>
          <p:cNvGrpSpPr>
            <a:grpSpLocks/>
          </p:cNvGrpSpPr>
          <p:nvPr/>
        </p:nvGrpSpPr>
        <p:grpSpPr bwMode="auto">
          <a:xfrm>
            <a:off x="3241894" y="4308248"/>
            <a:ext cx="1196573" cy="1510297"/>
            <a:chOff x="2051720" y="4221088"/>
            <a:chExt cx="1195639" cy="1510524"/>
          </a:xfrm>
        </p:grpSpPr>
        <p:grpSp>
          <p:nvGrpSpPr>
            <p:cNvPr id="60" name="Group 63"/>
            <p:cNvGrpSpPr>
              <a:grpSpLocks/>
            </p:cNvGrpSpPr>
            <p:nvPr/>
          </p:nvGrpSpPr>
          <p:grpSpPr bwMode="auto">
            <a:xfrm>
              <a:off x="2665602" y="4221088"/>
              <a:ext cx="581757" cy="431865"/>
              <a:chOff x="2665602" y="4221088"/>
              <a:chExt cx="581757" cy="431865"/>
            </a:xfrm>
          </p:grpSpPr>
          <p:sp>
            <p:nvSpPr>
              <p:cNvPr id="63" name="Rectangle 8"/>
              <p:cNvSpPr/>
              <p:nvPr/>
            </p:nvSpPr>
            <p:spPr>
              <a:xfrm>
                <a:off x="2665602" y="4221088"/>
                <a:ext cx="581757" cy="30782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1930</a:t>
                </a:r>
              </a:p>
            </p:txBody>
          </p:sp>
          <p:sp>
            <p:nvSpPr>
              <p:cNvPr id="64" name="Isosceles Triangle 63"/>
              <p:cNvSpPr/>
              <p:nvPr/>
            </p:nvSpPr>
            <p:spPr>
              <a:xfrm rot="10800000">
                <a:off x="2871816" y="4508468"/>
                <a:ext cx="144350" cy="144485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1" name="Rectangle 51"/>
            <p:cNvSpPr>
              <a:spLocks noChangeArrowheads="1"/>
            </p:cNvSpPr>
            <p:nvPr/>
          </p:nvSpPr>
          <p:spPr bwMode="auto">
            <a:xfrm>
              <a:off x="2051720" y="5085184"/>
              <a:ext cx="1152127" cy="6464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Landspítali tekinn í notkun</a:t>
              </a:r>
            </a:p>
          </p:txBody>
        </p:sp>
        <p:cxnSp>
          <p:nvCxnSpPr>
            <p:cNvPr id="62" name="Straight Connector 61"/>
            <p:cNvCxnSpPr>
              <a:stCxn id="64" idx="0"/>
              <a:endCxn id="61" idx="0"/>
            </p:cNvCxnSpPr>
            <p:nvPr/>
          </p:nvCxnSpPr>
          <p:spPr>
            <a:xfrm flipH="1">
              <a:off x="2627784" y="4652953"/>
              <a:ext cx="316207" cy="432231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65" name="Group 77"/>
          <p:cNvGrpSpPr>
            <a:grpSpLocks/>
          </p:cNvGrpSpPr>
          <p:nvPr/>
        </p:nvGrpSpPr>
        <p:grpSpPr bwMode="auto">
          <a:xfrm>
            <a:off x="3711121" y="3155724"/>
            <a:ext cx="1582738" cy="1460302"/>
            <a:chOff x="2699791" y="3068960"/>
            <a:chExt cx="1584175" cy="1459707"/>
          </a:xfrm>
        </p:grpSpPr>
        <p:grpSp>
          <p:nvGrpSpPr>
            <p:cNvPr id="66" name="Group 66"/>
            <p:cNvGrpSpPr>
              <a:grpSpLocks/>
            </p:cNvGrpSpPr>
            <p:nvPr/>
          </p:nvGrpSpPr>
          <p:grpSpPr bwMode="auto">
            <a:xfrm>
              <a:off x="3455383" y="4076611"/>
              <a:ext cx="582739" cy="452056"/>
              <a:chOff x="3455383" y="4076611"/>
              <a:chExt cx="582739" cy="452056"/>
            </a:xfrm>
          </p:grpSpPr>
          <p:sp>
            <p:nvSpPr>
              <p:cNvPr id="69" name="Rectangle 9"/>
              <p:cNvSpPr/>
              <p:nvPr/>
            </p:nvSpPr>
            <p:spPr>
              <a:xfrm>
                <a:off x="3455383" y="4221015"/>
                <a:ext cx="582739" cy="3076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1946</a:t>
                </a:r>
              </a:p>
            </p:txBody>
          </p:sp>
          <p:sp>
            <p:nvSpPr>
              <p:cNvPr id="70" name="Isosceles Triangle 69"/>
              <p:cNvSpPr/>
              <p:nvPr/>
            </p:nvSpPr>
            <p:spPr>
              <a:xfrm>
                <a:off x="3662689" y="4076611"/>
                <a:ext cx="143005" cy="1444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67" name="Rectangle 57"/>
            <p:cNvSpPr>
              <a:spLocks noChangeArrowheads="1"/>
            </p:cNvSpPr>
            <p:nvPr/>
          </p:nvSpPr>
          <p:spPr bwMode="auto">
            <a:xfrm>
              <a:off x="2699791" y="3068960"/>
              <a:ext cx="1584175" cy="43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Arnarholt opnað</a:t>
              </a:r>
            </a:p>
            <a:p>
              <a:pPr algn="ctr"/>
              <a:r>
                <a:rPr lang="is-IS" sz="1000">
                  <a:latin typeface="+mj-lt"/>
                </a:rPr>
                <a:t>(Starfsemi hætt 2005)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68" name="Straight Connector 67"/>
            <p:cNvCxnSpPr>
              <a:stCxn id="70" idx="0"/>
              <a:endCxn id="67" idx="2"/>
            </p:cNvCxnSpPr>
            <p:nvPr/>
          </p:nvCxnSpPr>
          <p:spPr>
            <a:xfrm rot="16200000" flipV="1">
              <a:off x="3325419" y="3667838"/>
              <a:ext cx="576027" cy="241519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1" name="Group 84"/>
          <p:cNvGrpSpPr>
            <a:grpSpLocks/>
          </p:cNvGrpSpPr>
          <p:nvPr/>
        </p:nvGrpSpPr>
        <p:grpSpPr bwMode="auto">
          <a:xfrm>
            <a:off x="4826935" y="4308255"/>
            <a:ext cx="1511300" cy="1817687"/>
            <a:chOff x="3816246" y="4221088"/>
            <a:chExt cx="1512168" cy="1818203"/>
          </a:xfrm>
        </p:grpSpPr>
        <p:grpSp>
          <p:nvGrpSpPr>
            <p:cNvPr id="72" name="Group 67"/>
            <p:cNvGrpSpPr>
              <a:grpSpLocks/>
            </p:cNvGrpSpPr>
            <p:nvPr/>
          </p:nvGrpSpPr>
          <p:grpSpPr bwMode="auto">
            <a:xfrm>
              <a:off x="4500033" y="4221088"/>
              <a:ext cx="582545" cy="431923"/>
              <a:chOff x="4500033" y="4221088"/>
              <a:chExt cx="582545" cy="431923"/>
            </a:xfrm>
          </p:grpSpPr>
          <p:sp>
            <p:nvSpPr>
              <p:cNvPr id="75" name="Rectangle 10"/>
              <p:cNvSpPr/>
              <p:nvPr/>
            </p:nvSpPr>
            <p:spPr>
              <a:xfrm>
                <a:off x="4500033" y="4221088"/>
                <a:ext cx="582545" cy="3078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1960</a:t>
                </a:r>
              </a:p>
            </p:txBody>
          </p:sp>
          <p:sp>
            <p:nvSpPr>
              <p:cNvPr id="76" name="Isosceles Triangle 16"/>
              <p:cNvSpPr/>
              <p:nvPr/>
            </p:nvSpPr>
            <p:spPr>
              <a:xfrm rot="10800000">
                <a:off x="4706989" y="4508507"/>
                <a:ext cx="144545" cy="144504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3" name="Rectangle 60"/>
            <p:cNvSpPr>
              <a:spLocks noChangeArrowheads="1"/>
            </p:cNvSpPr>
            <p:nvPr/>
          </p:nvSpPr>
          <p:spPr bwMode="auto">
            <a:xfrm>
              <a:off x="3816246" y="5085184"/>
              <a:ext cx="1512168" cy="9541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>
                  <a:latin typeface="+mj-lt"/>
                </a:rPr>
                <a:t>Fæðingarheimili Reykjavíkur tekið í notkun</a:t>
              </a:r>
              <a:br>
                <a:rPr lang="is-IS" sz="1200">
                  <a:latin typeface="+mj-lt"/>
                </a:rPr>
              </a:br>
              <a:r>
                <a:rPr lang="is-IS" sz="1000">
                  <a:latin typeface="+mj-lt"/>
                </a:rPr>
                <a:t>(Starfsemi endanlega hætt 1995)</a:t>
              </a:r>
              <a:endParaRPr lang="is-IS" sz="1000">
                <a:solidFill>
                  <a:srgbClr val="FF0000"/>
                </a:solidFill>
                <a:latin typeface="+mj-lt"/>
              </a:endParaRPr>
            </a:p>
          </p:txBody>
        </p:sp>
        <p:cxnSp>
          <p:nvCxnSpPr>
            <p:cNvPr id="74" name="Straight Connector 73"/>
            <p:cNvCxnSpPr>
              <a:endCxn id="73" idx="0"/>
            </p:cNvCxnSpPr>
            <p:nvPr/>
          </p:nvCxnSpPr>
          <p:spPr>
            <a:xfrm rot="5400000">
              <a:off x="4458822" y="4766519"/>
              <a:ext cx="431923" cy="20490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77" name="Group 79"/>
          <p:cNvGrpSpPr>
            <a:grpSpLocks/>
          </p:cNvGrpSpPr>
          <p:nvPr/>
        </p:nvGrpSpPr>
        <p:grpSpPr bwMode="auto">
          <a:xfrm>
            <a:off x="5618155" y="2723998"/>
            <a:ext cx="1655762" cy="1892031"/>
            <a:chOff x="4679180" y="2636984"/>
            <a:chExt cx="1656183" cy="1891684"/>
          </a:xfrm>
        </p:grpSpPr>
        <p:grpSp>
          <p:nvGrpSpPr>
            <p:cNvPr id="78" name="Group 70"/>
            <p:cNvGrpSpPr>
              <a:grpSpLocks/>
            </p:cNvGrpSpPr>
            <p:nvPr/>
          </p:nvGrpSpPr>
          <p:grpSpPr bwMode="auto">
            <a:xfrm>
              <a:off x="5137258" y="4076510"/>
              <a:ext cx="582359" cy="452158"/>
              <a:chOff x="5137258" y="4076510"/>
              <a:chExt cx="582359" cy="452158"/>
            </a:xfrm>
          </p:grpSpPr>
          <p:sp>
            <p:nvSpPr>
              <p:cNvPr id="81" name="Rectangle 32"/>
              <p:cNvSpPr/>
              <p:nvPr/>
            </p:nvSpPr>
            <p:spPr>
              <a:xfrm>
                <a:off x="5137258" y="4220947"/>
                <a:ext cx="582359" cy="30772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1967</a:t>
                </a:r>
              </a:p>
            </p:txBody>
          </p:sp>
          <p:sp>
            <p:nvSpPr>
              <p:cNvPr id="82" name="Isosceles Triangle 81"/>
              <p:cNvSpPr/>
              <p:nvPr/>
            </p:nvSpPr>
            <p:spPr>
              <a:xfrm>
                <a:off x="5375444" y="4076510"/>
                <a:ext cx="144500" cy="144436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79" name="Rectangle 64"/>
            <p:cNvSpPr>
              <a:spLocks noChangeArrowheads="1"/>
            </p:cNvSpPr>
            <p:nvPr/>
          </p:nvSpPr>
          <p:spPr bwMode="auto">
            <a:xfrm>
              <a:off x="4679180" y="2636984"/>
              <a:ext cx="1656183" cy="4615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Borgarspítalinn opnaður</a:t>
              </a:r>
            </a:p>
          </p:txBody>
        </p:sp>
        <p:cxnSp>
          <p:nvCxnSpPr>
            <p:cNvPr id="80" name="Straight Connector 79"/>
            <p:cNvCxnSpPr>
              <a:stCxn id="82" idx="0"/>
            </p:cNvCxnSpPr>
            <p:nvPr/>
          </p:nvCxnSpPr>
          <p:spPr>
            <a:xfrm flipV="1">
              <a:off x="5447694" y="3098564"/>
              <a:ext cx="48529" cy="97794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83" name="Group 81"/>
          <p:cNvGrpSpPr>
            <a:grpSpLocks/>
          </p:cNvGrpSpPr>
          <p:nvPr/>
        </p:nvGrpSpPr>
        <p:grpSpPr bwMode="auto">
          <a:xfrm>
            <a:off x="8678412" y="1787301"/>
            <a:ext cx="1620837" cy="2814956"/>
            <a:chOff x="7127776" y="1700808"/>
            <a:chExt cx="1619672" cy="2829550"/>
          </a:xfrm>
        </p:grpSpPr>
        <p:grpSp>
          <p:nvGrpSpPr>
            <p:cNvPr id="84" name="Group 74"/>
            <p:cNvGrpSpPr>
              <a:grpSpLocks/>
            </p:cNvGrpSpPr>
            <p:nvPr/>
          </p:nvGrpSpPr>
          <p:grpSpPr bwMode="auto">
            <a:xfrm>
              <a:off x="8173186" y="4095715"/>
              <a:ext cx="568466" cy="434643"/>
              <a:chOff x="8173186" y="4095715"/>
              <a:chExt cx="568466" cy="434643"/>
            </a:xfrm>
          </p:grpSpPr>
          <p:sp>
            <p:nvSpPr>
              <p:cNvPr id="87" name="Rectangle 36"/>
              <p:cNvSpPr/>
              <p:nvPr/>
            </p:nvSpPr>
            <p:spPr>
              <a:xfrm>
                <a:off x="8173186" y="4220985"/>
                <a:ext cx="568466" cy="30937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2011</a:t>
                </a:r>
              </a:p>
            </p:txBody>
          </p:sp>
          <p:sp>
            <p:nvSpPr>
              <p:cNvPr id="88" name="Isosceles Triangle 40"/>
              <p:cNvSpPr/>
              <p:nvPr/>
            </p:nvSpPr>
            <p:spPr>
              <a:xfrm>
                <a:off x="8403209" y="4095715"/>
                <a:ext cx="144358" cy="144419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  <p:sp>
          <p:nvSpPr>
            <p:cNvPr id="85" name="Rectangle 68"/>
            <p:cNvSpPr>
              <a:spLocks noChangeArrowheads="1"/>
            </p:cNvSpPr>
            <p:nvPr/>
          </p:nvSpPr>
          <p:spPr bwMode="auto">
            <a:xfrm>
              <a:off x="7127776" y="1700808"/>
              <a:ext cx="1619672" cy="835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is-IS" sz="1200" dirty="0">
                  <a:latin typeface="+mj-lt"/>
                </a:rPr>
                <a:t>St. Jósefsspítali Hafnarfirði  sameinast Landspítala</a:t>
              </a:r>
            </a:p>
          </p:txBody>
        </p:sp>
        <p:cxnSp>
          <p:nvCxnSpPr>
            <p:cNvPr id="86" name="Straight Connector 85"/>
            <p:cNvCxnSpPr>
              <a:stCxn id="88" idx="0"/>
              <a:endCxn id="85" idx="2"/>
            </p:cNvCxnSpPr>
            <p:nvPr/>
          </p:nvCxnSpPr>
          <p:spPr>
            <a:xfrm flipH="1" flipV="1">
              <a:off x="7937612" y="2536113"/>
              <a:ext cx="537775" cy="1559602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49"/>
          <p:cNvSpPr txBox="1">
            <a:spLocks noChangeArrowheads="1"/>
          </p:cNvSpPr>
          <p:nvPr/>
        </p:nvSpPr>
        <p:spPr bwMode="auto">
          <a:xfrm>
            <a:off x="2918962" y="2292130"/>
            <a:ext cx="18351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is-IS" sz="1200" dirty="0">
                <a:latin typeface="+mj-lt"/>
              </a:rPr>
              <a:t>St. Jósefsspítali Hafnarfirði opnaður 1926</a:t>
            </a:r>
          </a:p>
        </p:txBody>
      </p:sp>
      <p:grpSp>
        <p:nvGrpSpPr>
          <p:cNvPr id="91" name="Group 150"/>
          <p:cNvGrpSpPr>
            <a:grpSpLocks/>
          </p:cNvGrpSpPr>
          <p:nvPr/>
        </p:nvGrpSpPr>
        <p:grpSpPr bwMode="auto">
          <a:xfrm>
            <a:off x="6159049" y="1715864"/>
            <a:ext cx="2376488" cy="2900165"/>
            <a:chOff x="4139952" y="1628800"/>
            <a:chExt cx="2376264" cy="2899867"/>
          </a:xfrm>
        </p:grpSpPr>
        <p:sp>
          <p:nvSpPr>
            <p:cNvPr id="92" name="Rectangle 78"/>
            <p:cNvSpPr>
              <a:spLocks noChangeArrowheads="1"/>
            </p:cNvSpPr>
            <p:nvPr/>
          </p:nvSpPr>
          <p:spPr bwMode="auto">
            <a:xfrm>
              <a:off x="4139952" y="1628800"/>
              <a:ext cx="2376264" cy="10155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is-IS" sz="1200">
                  <a:latin typeface="+mj-lt"/>
                </a:rPr>
                <a:t>Sjúkrahús Reykjavíkur stofnað með sameiningu Borgarspítalans og </a:t>
              </a:r>
              <a:br>
                <a:rPr lang="is-IS" sz="1200">
                  <a:latin typeface="+mj-lt"/>
                </a:rPr>
              </a:br>
              <a:r>
                <a:rPr lang="is-IS" sz="1200">
                  <a:latin typeface="+mj-lt"/>
                </a:rPr>
                <a:t>St. Jósefsspítala Landakoti 1996</a:t>
              </a:r>
            </a:p>
          </p:txBody>
        </p:sp>
        <p:cxnSp>
          <p:nvCxnSpPr>
            <p:cNvPr id="93" name="Straight Connector 92"/>
            <p:cNvCxnSpPr>
              <a:stCxn id="96" idx="0"/>
              <a:endCxn id="92" idx="2"/>
            </p:cNvCxnSpPr>
            <p:nvPr/>
          </p:nvCxnSpPr>
          <p:spPr>
            <a:xfrm flipH="1" flipV="1">
              <a:off x="5328084" y="2644359"/>
              <a:ext cx="323819" cy="1432115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94" name="Group 94"/>
            <p:cNvGrpSpPr>
              <a:grpSpLocks/>
            </p:cNvGrpSpPr>
            <p:nvPr/>
          </p:nvGrpSpPr>
          <p:grpSpPr bwMode="auto">
            <a:xfrm>
              <a:off x="5363800" y="4076473"/>
              <a:ext cx="582156" cy="452194"/>
              <a:chOff x="6011872" y="4076473"/>
              <a:chExt cx="582156" cy="452194"/>
            </a:xfrm>
          </p:grpSpPr>
          <p:sp>
            <p:nvSpPr>
              <p:cNvPr id="95" name="Rectangle 94"/>
              <p:cNvSpPr/>
              <p:nvPr/>
            </p:nvSpPr>
            <p:spPr>
              <a:xfrm>
                <a:off x="6011872" y="4220921"/>
                <a:ext cx="582156" cy="30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1996</a:t>
                </a:r>
              </a:p>
            </p:txBody>
          </p:sp>
          <p:sp>
            <p:nvSpPr>
              <p:cNvPr id="96" name="Isosceles Triangle 95"/>
              <p:cNvSpPr/>
              <p:nvPr/>
            </p:nvSpPr>
            <p:spPr>
              <a:xfrm>
                <a:off x="6227752" y="4076473"/>
                <a:ext cx="144448" cy="144448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</p:grpSp>
      </p:grpSp>
      <p:grpSp>
        <p:nvGrpSpPr>
          <p:cNvPr id="97" name="Group 109"/>
          <p:cNvGrpSpPr>
            <a:grpSpLocks/>
          </p:cNvGrpSpPr>
          <p:nvPr/>
        </p:nvGrpSpPr>
        <p:grpSpPr bwMode="auto">
          <a:xfrm>
            <a:off x="3231701" y="2725947"/>
            <a:ext cx="582211" cy="1890081"/>
            <a:chOff x="1763688" y="2638386"/>
            <a:chExt cx="581544" cy="1890280"/>
          </a:xfrm>
        </p:grpSpPr>
        <p:sp>
          <p:nvSpPr>
            <p:cNvPr id="98" name="Rectangle 97"/>
            <p:cNvSpPr/>
            <p:nvPr/>
          </p:nvSpPr>
          <p:spPr>
            <a:xfrm>
              <a:off x="1763688" y="4220857"/>
              <a:ext cx="581544" cy="30780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is-IS" sz="1400" dirty="0">
                  <a:solidFill>
                    <a:schemeClr val="bg1">
                      <a:lumMod val="95000"/>
                    </a:schemeClr>
                  </a:solidFill>
                  <a:latin typeface="+mj-lt"/>
                </a:rPr>
                <a:t>1926</a:t>
              </a:r>
            </a:p>
          </p:txBody>
        </p:sp>
        <p:cxnSp>
          <p:nvCxnSpPr>
            <p:cNvPr id="99" name="Straight Connector 98"/>
            <p:cNvCxnSpPr>
              <a:stCxn id="100" idx="0"/>
            </p:cNvCxnSpPr>
            <p:nvPr/>
          </p:nvCxnSpPr>
          <p:spPr>
            <a:xfrm flipV="1">
              <a:off x="2051489" y="2638386"/>
              <a:ext cx="146228" cy="1453870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00" name="Isosceles Triangle 99"/>
            <p:cNvSpPr/>
            <p:nvPr/>
          </p:nvSpPr>
          <p:spPr>
            <a:xfrm>
              <a:off x="1979341" y="4092256"/>
              <a:ext cx="144298" cy="144478"/>
            </a:xfrm>
            <a:prstGeom prst="triangl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is-IS">
                <a:latin typeface="+mj-lt"/>
              </a:endParaRPr>
            </a:p>
          </p:txBody>
        </p:sp>
      </p:grpSp>
      <p:sp>
        <p:nvSpPr>
          <p:cNvPr id="101" name="Rectangle 90"/>
          <p:cNvSpPr>
            <a:spLocks noChangeArrowheads="1"/>
          </p:cNvSpPr>
          <p:nvPr/>
        </p:nvSpPr>
        <p:spPr bwMode="auto">
          <a:xfrm>
            <a:off x="8535534" y="3300191"/>
            <a:ext cx="12954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s-IS" sz="1200">
                <a:latin typeface="+mj-lt"/>
              </a:rPr>
              <a:t>Nýr  Barnaspítali Hringsins 2003</a:t>
            </a:r>
          </a:p>
        </p:txBody>
      </p:sp>
      <p:sp>
        <p:nvSpPr>
          <p:cNvPr id="102" name="Rectangle 101"/>
          <p:cNvSpPr/>
          <p:nvPr/>
        </p:nvSpPr>
        <p:spPr>
          <a:xfrm>
            <a:off x="9183237" y="4308255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3" name="Isosceles Triangle 102"/>
          <p:cNvSpPr/>
          <p:nvPr/>
        </p:nvSpPr>
        <p:spPr>
          <a:xfrm>
            <a:off x="9399134" y="4163789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4" name="Straight Connector 103"/>
          <p:cNvCxnSpPr>
            <a:stCxn id="103" idx="0"/>
            <a:endCxn id="101" idx="2"/>
          </p:cNvCxnSpPr>
          <p:nvPr/>
        </p:nvCxnSpPr>
        <p:spPr>
          <a:xfrm flipH="1" flipV="1">
            <a:off x="9183234" y="3946522"/>
            <a:ext cx="288131" cy="217267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5" name="Rectangle 104"/>
          <p:cNvSpPr/>
          <p:nvPr/>
        </p:nvSpPr>
        <p:spPr bwMode="auto">
          <a:xfrm>
            <a:off x="4995996" y="4308174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1955</a:t>
            </a:r>
          </a:p>
        </p:txBody>
      </p:sp>
      <p:sp>
        <p:nvSpPr>
          <p:cNvPr id="106" name="Isosceles Triangle 105"/>
          <p:cNvSpPr/>
          <p:nvPr/>
        </p:nvSpPr>
        <p:spPr bwMode="auto">
          <a:xfrm>
            <a:off x="5186107" y="4164158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07" name="Straight Connector 106"/>
          <p:cNvCxnSpPr>
            <a:stCxn id="106" idx="0"/>
            <a:endCxn id="34" idx="2"/>
          </p:cNvCxnSpPr>
          <p:nvPr/>
        </p:nvCxnSpPr>
        <p:spPr bwMode="auto">
          <a:xfrm flipV="1">
            <a:off x="5257545" y="2053279"/>
            <a:ext cx="570" cy="21108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>
            <a:off x="9823650" y="3187098"/>
            <a:ext cx="147637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Sjúkrahótel tekið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10" name="Rectangle 36"/>
          <p:cNvSpPr/>
          <p:nvPr/>
        </p:nvSpPr>
        <p:spPr bwMode="auto">
          <a:xfrm>
            <a:off x="10677947" y="4296125"/>
            <a:ext cx="5956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sp>
        <p:nvSpPr>
          <p:cNvPr id="112" name="Isosceles Triangle 40"/>
          <p:cNvSpPr/>
          <p:nvPr/>
        </p:nvSpPr>
        <p:spPr bwMode="auto">
          <a:xfrm>
            <a:off x="10787420" y="4173005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114" name="Straight Connector 113"/>
          <p:cNvCxnSpPr>
            <a:cxnSpLocks/>
            <a:stCxn id="112" idx="0"/>
            <a:endCxn id="109" idx="2"/>
          </p:cNvCxnSpPr>
          <p:nvPr/>
        </p:nvCxnSpPr>
        <p:spPr bwMode="auto">
          <a:xfrm flipH="1" flipV="1">
            <a:off x="10561837" y="3648763"/>
            <a:ext cx="297814" cy="52424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1" name="Isosceles Triangle 110">
            <a:extLst>
              <a:ext uri="{FF2B5EF4-FFF2-40B4-BE49-F238E27FC236}">
                <a16:creationId xmlns:a16="http://schemas.microsoft.com/office/drawing/2014/main" id="{72FBF1D2-7FCA-44F6-A180-FD455FD7AD24}"/>
              </a:ext>
            </a:extLst>
          </p:cNvPr>
          <p:cNvSpPr/>
          <p:nvPr/>
        </p:nvSpPr>
        <p:spPr bwMode="auto">
          <a:xfrm rot="10800000">
            <a:off x="10444313" y="4589528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grpSp>
        <p:nvGrpSpPr>
          <p:cNvPr id="115" name="Group 85">
            <a:extLst>
              <a:ext uri="{FF2B5EF4-FFF2-40B4-BE49-F238E27FC236}">
                <a16:creationId xmlns:a16="http://schemas.microsoft.com/office/drawing/2014/main" id="{63D81F7C-605D-41A5-9877-19C2BC416342}"/>
              </a:ext>
            </a:extLst>
          </p:cNvPr>
          <p:cNvGrpSpPr>
            <a:grpSpLocks/>
          </p:cNvGrpSpPr>
          <p:nvPr/>
        </p:nvGrpSpPr>
        <p:grpSpPr bwMode="auto">
          <a:xfrm>
            <a:off x="9901164" y="4308174"/>
            <a:ext cx="1391563" cy="1766586"/>
            <a:chOff x="5508103" y="4221088"/>
            <a:chExt cx="1391761" cy="1767559"/>
          </a:xfrm>
        </p:grpSpPr>
        <p:sp>
          <p:nvSpPr>
            <p:cNvPr id="116" name="Rectangle 26">
              <a:extLst>
                <a:ext uri="{FF2B5EF4-FFF2-40B4-BE49-F238E27FC236}">
                  <a16:creationId xmlns:a16="http://schemas.microsoft.com/office/drawing/2014/main" id="{EFB46B00-D329-4AE6-B600-EF41DDC1D1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103" y="5157192"/>
              <a:ext cx="1391761" cy="831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is-IS" sz="1200" dirty="0">
                  <a:latin typeface="+mj-lt"/>
                  <a:cs typeface="Calibri" panose="020F0502020204030204" pitchFamily="34" charset="0"/>
                </a:rPr>
                <a:t>Tekin fyrsta skóflustunga nýs meðferðakjarna við Hringbraut</a:t>
              </a:r>
            </a:p>
          </p:txBody>
        </p:sp>
        <p:cxnSp>
          <p:nvCxnSpPr>
            <p:cNvPr id="117" name="Straight Connector 116">
              <a:extLst>
                <a:ext uri="{FF2B5EF4-FFF2-40B4-BE49-F238E27FC236}">
                  <a16:creationId xmlns:a16="http://schemas.microsoft.com/office/drawing/2014/main" id="{81026AA4-D903-49FF-8E37-C24788233241}"/>
                </a:ext>
              </a:extLst>
            </p:cNvPr>
            <p:cNvCxnSpPr>
              <a:cxnSpLocks/>
              <a:endCxn id="116" idx="0"/>
            </p:cNvCxnSpPr>
            <p:nvPr/>
          </p:nvCxnSpPr>
          <p:spPr>
            <a:xfrm>
              <a:off x="6105089" y="4653126"/>
              <a:ext cx="98895" cy="504066"/>
            </a:xfrm>
            <a:prstGeom prst="line">
              <a:avLst/>
            </a:prstGeom>
            <a:ln>
              <a:solidFill>
                <a:srgbClr val="7030A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grpSp>
          <p:nvGrpSpPr>
            <p:cNvPr id="118" name="Group 71">
              <a:extLst>
                <a:ext uri="{FF2B5EF4-FFF2-40B4-BE49-F238E27FC236}">
                  <a16:creationId xmlns:a16="http://schemas.microsoft.com/office/drawing/2014/main" id="{24212FB5-17F9-4C6F-9112-B4AF5AD01FD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95482" y="4221088"/>
              <a:ext cx="580690" cy="432038"/>
              <a:chOff x="5795482" y="4221088"/>
              <a:chExt cx="580690" cy="432038"/>
            </a:xfrm>
          </p:grpSpPr>
          <p:sp>
            <p:nvSpPr>
              <p:cNvPr id="119" name="Isosceles Triangle 18">
                <a:extLst>
                  <a:ext uri="{FF2B5EF4-FFF2-40B4-BE49-F238E27FC236}">
                    <a16:creationId xmlns:a16="http://schemas.microsoft.com/office/drawing/2014/main" id="{149079C6-BCF3-4661-8187-3A81F4947603}"/>
                  </a:ext>
                </a:extLst>
              </p:cNvPr>
              <p:cNvSpPr/>
              <p:nvPr/>
            </p:nvSpPr>
            <p:spPr>
              <a:xfrm rot="10800000">
                <a:off x="6032053" y="4508583"/>
                <a:ext cx="144482" cy="144543"/>
              </a:xfrm>
              <a:prstGeom prst="triangle">
                <a:avLst/>
              </a:prstGeom>
              <a:solidFill>
                <a:srgbClr val="7030A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is-IS">
                  <a:latin typeface="+mj-lt"/>
                </a:endParaRPr>
              </a:p>
            </p:txBody>
          </p:sp>
          <p:sp>
            <p:nvSpPr>
              <p:cNvPr id="120" name="Rectangle 119">
                <a:extLst>
                  <a:ext uri="{FF2B5EF4-FFF2-40B4-BE49-F238E27FC236}">
                    <a16:creationId xmlns:a16="http://schemas.microsoft.com/office/drawing/2014/main" id="{09D2375E-1155-49FF-8B9F-F224C125C7B3}"/>
                  </a:ext>
                </a:extLst>
              </p:cNvPr>
              <p:cNvSpPr/>
              <p:nvPr/>
            </p:nvSpPr>
            <p:spPr>
              <a:xfrm>
                <a:off x="5795482" y="4221088"/>
                <a:ext cx="580690" cy="3079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is-IS" sz="1400" dirty="0">
                    <a:solidFill>
                      <a:schemeClr val="bg1">
                        <a:lumMod val="95000"/>
                      </a:schemeClr>
                    </a:solidFill>
                    <a:latin typeface="+mj-lt"/>
                  </a:rPr>
                  <a:t>2018</a:t>
                </a:r>
              </a:p>
            </p:txBody>
          </p:sp>
        </p:grp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FBB17E-40CB-491E-9C48-72758F68497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50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Rectangle 36">
            <a:extLst>
              <a:ext uri="{FF2B5EF4-FFF2-40B4-BE49-F238E27FC236}">
                <a16:creationId xmlns:a16="http://schemas.microsoft.com/office/drawing/2014/main" id="{24192293-9641-4165-ABF9-E1EE83A6E54A}"/>
              </a:ext>
            </a:extLst>
          </p:cNvPr>
          <p:cNvSpPr/>
          <p:nvPr/>
        </p:nvSpPr>
        <p:spPr bwMode="auto">
          <a:xfrm>
            <a:off x="11175278" y="4279636"/>
            <a:ext cx="595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20210</a:t>
            </a:r>
          </a:p>
        </p:txBody>
      </p:sp>
      <p:sp>
        <p:nvSpPr>
          <p:cNvPr id="121" name="TextBox 108">
            <a:extLst>
              <a:ext uri="{FF2B5EF4-FFF2-40B4-BE49-F238E27FC236}">
                <a16:creationId xmlns:a16="http://schemas.microsoft.com/office/drawing/2014/main" id="{1BDD313F-6CAD-43DC-BB20-BCE9C1EDE364}"/>
              </a:ext>
            </a:extLst>
          </p:cNvPr>
          <p:cNvSpPr txBox="1"/>
          <p:nvPr/>
        </p:nvSpPr>
        <p:spPr>
          <a:xfrm>
            <a:off x="10457298" y="2390419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Opnað göngudeildarhús </a:t>
            </a:r>
            <a:endParaRPr lang="en-US" sz="1200" dirty="0" err="1">
              <a:latin typeface="+mj-lt"/>
            </a:endParaRPr>
          </a:p>
        </p:txBody>
      </p:sp>
      <p:cxnSp>
        <p:nvCxnSpPr>
          <p:cNvPr id="122" name="Straight Connector 113">
            <a:extLst>
              <a:ext uri="{FF2B5EF4-FFF2-40B4-BE49-F238E27FC236}">
                <a16:creationId xmlns:a16="http://schemas.microsoft.com/office/drawing/2014/main" id="{6F193DE6-4D5F-4F1F-A305-E5FD4FE2F366}"/>
              </a:ext>
            </a:extLst>
          </p:cNvPr>
          <p:cNvCxnSpPr>
            <a:cxnSpLocks/>
            <a:stCxn id="113" idx="0"/>
          </p:cNvCxnSpPr>
          <p:nvPr/>
        </p:nvCxnSpPr>
        <p:spPr bwMode="auto">
          <a:xfrm flipH="1" flipV="1">
            <a:off x="11424770" y="2852084"/>
            <a:ext cx="48326" cy="142755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3" name="Isosceles Triangle 40">
            <a:extLst>
              <a:ext uri="{FF2B5EF4-FFF2-40B4-BE49-F238E27FC236}">
                <a16:creationId xmlns:a16="http://schemas.microsoft.com/office/drawing/2014/main" id="{DD80EE70-FE3D-4358-AEB2-1ACB28757FE8}"/>
              </a:ext>
            </a:extLst>
          </p:cNvPr>
          <p:cNvSpPr/>
          <p:nvPr/>
        </p:nvSpPr>
        <p:spPr bwMode="auto">
          <a:xfrm>
            <a:off x="11400864" y="4157916"/>
            <a:ext cx="144462" cy="143674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</p:spTree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itle 48"/>
          <p:cNvSpPr>
            <a:spLocks noGrp="1"/>
          </p:cNvSpPr>
          <p:nvPr>
            <p:ph type="title" idx="4294967295"/>
          </p:nvPr>
        </p:nvSpPr>
        <p:spPr>
          <a:xfrm>
            <a:off x="260696" y="415702"/>
            <a:ext cx="10116563" cy="1180993"/>
          </a:xfrm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Mikilvægir klínískir áfangar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á Landspítala</a:t>
            </a:r>
            <a:br>
              <a:rPr lang="is-IS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1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eftir 1960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28652" y="4453050"/>
            <a:ext cx="11088418" cy="29128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 dirty="0"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73155" y="4452450"/>
            <a:ext cx="7056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1968 </a:t>
            </a:r>
          </a:p>
        </p:txBody>
      </p:sp>
      <p:sp>
        <p:nvSpPr>
          <p:cNvPr id="7" name="Rectangle 6"/>
          <p:cNvSpPr/>
          <p:nvPr/>
        </p:nvSpPr>
        <p:spPr>
          <a:xfrm>
            <a:off x="3489134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1986</a:t>
            </a:r>
          </a:p>
        </p:txBody>
      </p:sp>
      <p:sp>
        <p:nvSpPr>
          <p:cNvPr id="8" name="Rectangle 7"/>
          <p:cNvSpPr/>
          <p:nvPr/>
        </p:nvSpPr>
        <p:spPr>
          <a:xfrm>
            <a:off x="5110318" y="4438802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1992</a:t>
            </a:r>
          </a:p>
        </p:txBody>
      </p:sp>
      <p:sp>
        <p:nvSpPr>
          <p:cNvPr id="9" name="Rectangle 8"/>
          <p:cNvSpPr/>
          <p:nvPr/>
        </p:nvSpPr>
        <p:spPr>
          <a:xfrm>
            <a:off x="6827037" y="44524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2003</a:t>
            </a:r>
          </a:p>
        </p:txBody>
      </p:sp>
      <p:sp>
        <p:nvSpPr>
          <p:cNvPr id="10" name="Rectangle 9"/>
          <p:cNvSpPr/>
          <p:nvPr/>
        </p:nvSpPr>
        <p:spPr>
          <a:xfrm>
            <a:off x="7656823" y="4450590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2007</a:t>
            </a:r>
          </a:p>
        </p:txBody>
      </p:sp>
      <p:cxnSp>
        <p:nvCxnSpPr>
          <p:cNvPr id="11" name="Straight Connector 10"/>
          <p:cNvCxnSpPr>
            <a:stCxn id="13" idx="0"/>
          </p:cNvCxnSpPr>
          <p:nvPr/>
        </p:nvCxnSpPr>
        <p:spPr>
          <a:xfrm flipV="1">
            <a:off x="1326087" y="3589073"/>
            <a:ext cx="206939" cy="706211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719581" y="2832001"/>
            <a:ext cx="125963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Blóðskilun hófst (Kviðskilun 1985)</a:t>
            </a:r>
          </a:p>
        </p:txBody>
      </p:sp>
      <p:sp>
        <p:nvSpPr>
          <p:cNvPr id="13" name="Isosceles Triangle 12"/>
          <p:cNvSpPr/>
          <p:nvPr/>
        </p:nvSpPr>
        <p:spPr>
          <a:xfrm>
            <a:off x="1254649" y="4295284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4" name="Isosceles Triangle 13"/>
          <p:cNvSpPr/>
          <p:nvPr/>
        </p:nvSpPr>
        <p:spPr>
          <a:xfrm>
            <a:off x="1969791" y="4308931"/>
            <a:ext cx="144462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5" name="Isosceles Triangle 14"/>
          <p:cNvSpPr/>
          <p:nvPr/>
        </p:nvSpPr>
        <p:spPr>
          <a:xfrm>
            <a:off x="3691874" y="43502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6" name="Isosceles Triangle 15"/>
          <p:cNvSpPr/>
          <p:nvPr/>
        </p:nvSpPr>
        <p:spPr>
          <a:xfrm>
            <a:off x="5332959" y="4309300"/>
            <a:ext cx="142875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7" name="Isosceles Triangle 16"/>
          <p:cNvSpPr/>
          <p:nvPr/>
        </p:nvSpPr>
        <p:spPr>
          <a:xfrm>
            <a:off x="7835097" y="4328602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8" name="Isosceles Triangle 17"/>
          <p:cNvSpPr/>
          <p:nvPr/>
        </p:nvSpPr>
        <p:spPr>
          <a:xfrm>
            <a:off x="7001302" y="4285397"/>
            <a:ext cx="227673" cy="195215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19" name="Isosceles Triangle 18"/>
          <p:cNvSpPr/>
          <p:nvPr/>
        </p:nvSpPr>
        <p:spPr>
          <a:xfrm rot="10800000">
            <a:off x="6998185" y="4694829"/>
            <a:ext cx="244193" cy="2183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20" name="Straight Connector 19"/>
          <p:cNvCxnSpPr>
            <a:stCxn id="14" idx="0"/>
            <a:endCxn id="21" idx="2"/>
          </p:cNvCxnSpPr>
          <p:nvPr/>
        </p:nvCxnSpPr>
        <p:spPr>
          <a:xfrm flipV="1">
            <a:off x="2042022" y="2635681"/>
            <a:ext cx="343571" cy="167325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Rectangle 23"/>
          <p:cNvSpPr>
            <a:spLocks noChangeArrowheads="1"/>
          </p:cNvSpPr>
          <p:nvPr/>
        </p:nvSpPr>
        <p:spPr bwMode="auto">
          <a:xfrm>
            <a:off x="1629509" y="2174016"/>
            <a:ext cx="151216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Gjörgæsludeild opnuð í Fossvogi</a:t>
            </a:r>
          </a:p>
        </p:txBody>
      </p:sp>
      <p:sp>
        <p:nvSpPr>
          <p:cNvPr id="22" name="Rectangle 25"/>
          <p:cNvSpPr>
            <a:spLocks noChangeArrowheads="1"/>
          </p:cNvSpPr>
          <p:nvPr/>
        </p:nvSpPr>
        <p:spPr bwMode="auto">
          <a:xfrm>
            <a:off x="3030154" y="2811690"/>
            <a:ext cx="172819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Hjartaskurðlækningar hefjast</a:t>
            </a:r>
          </a:p>
        </p:txBody>
      </p:sp>
      <p:cxnSp>
        <p:nvCxnSpPr>
          <p:cNvPr id="23" name="Straight Connector 22"/>
          <p:cNvCxnSpPr>
            <a:stCxn id="15" idx="0"/>
            <a:endCxn id="22" idx="2"/>
          </p:cNvCxnSpPr>
          <p:nvPr/>
        </p:nvCxnSpPr>
        <p:spPr>
          <a:xfrm flipV="1">
            <a:off x="3764106" y="3273355"/>
            <a:ext cx="130144" cy="10768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4" name="Rectangle 29"/>
          <p:cNvSpPr>
            <a:spLocks noChangeArrowheads="1"/>
          </p:cNvSpPr>
          <p:nvPr/>
        </p:nvSpPr>
        <p:spPr bwMode="auto">
          <a:xfrm>
            <a:off x="4588467" y="1792030"/>
            <a:ext cx="158432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 Segulómtæki tekið í notkun</a:t>
            </a:r>
          </a:p>
        </p:txBody>
      </p:sp>
      <p:cxnSp>
        <p:nvCxnSpPr>
          <p:cNvPr id="25" name="Straight Connector 24"/>
          <p:cNvCxnSpPr>
            <a:stCxn id="16" idx="0"/>
            <a:endCxn id="24" idx="2"/>
          </p:cNvCxnSpPr>
          <p:nvPr/>
        </p:nvCxnSpPr>
        <p:spPr>
          <a:xfrm flipH="1" flipV="1">
            <a:off x="5380630" y="2253695"/>
            <a:ext cx="23767" cy="20556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6" name="Rectangle 33"/>
          <p:cNvSpPr>
            <a:spLocks noChangeArrowheads="1"/>
          </p:cNvSpPr>
          <p:nvPr/>
        </p:nvSpPr>
        <p:spPr bwMode="auto">
          <a:xfrm>
            <a:off x="6503070" y="3377877"/>
            <a:ext cx="12241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Fyrsta nýraígræðslan</a:t>
            </a:r>
          </a:p>
        </p:txBody>
      </p:sp>
      <p:sp>
        <p:nvSpPr>
          <p:cNvPr id="27" name="Rectangle 34"/>
          <p:cNvSpPr>
            <a:spLocks noChangeArrowheads="1"/>
          </p:cNvSpPr>
          <p:nvPr/>
        </p:nvSpPr>
        <p:spPr bwMode="auto">
          <a:xfrm>
            <a:off x="5895915" y="5562161"/>
            <a:ext cx="165680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Stofnfrumuígræðsla með blóðmyndandi stofnfrumum hefst</a:t>
            </a:r>
          </a:p>
        </p:txBody>
      </p:sp>
      <p:sp>
        <p:nvSpPr>
          <p:cNvPr id="28" name="Rectangle 35"/>
          <p:cNvSpPr>
            <a:spLocks noChangeArrowheads="1"/>
          </p:cNvSpPr>
          <p:nvPr/>
        </p:nvSpPr>
        <p:spPr bwMode="auto">
          <a:xfrm>
            <a:off x="7451332" y="2115404"/>
            <a:ext cx="136827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Ígræðsla þindarraförva vegna mænuskaða hefst</a:t>
            </a:r>
          </a:p>
        </p:txBody>
      </p:sp>
      <p:cxnSp>
        <p:nvCxnSpPr>
          <p:cNvPr id="29" name="Straight Connector 28"/>
          <p:cNvCxnSpPr>
            <a:stCxn id="27" idx="0"/>
            <a:endCxn id="19" idx="0"/>
          </p:cNvCxnSpPr>
          <p:nvPr/>
        </p:nvCxnSpPr>
        <p:spPr>
          <a:xfrm flipV="1">
            <a:off x="6724317" y="4913192"/>
            <a:ext cx="395964" cy="64896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cxnSpLocks/>
            <a:stCxn id="18" idx="0"/>
            <a:endCxn id="26" idx="2"/>
          </p:cNvCxnSpPr>
          <p:nvPr/>
        </p:nvCxnSpPr>
        <p:spPr>
          <a:xfrm flipH="1" flipV="1">
            <a:off x="7115138" y="3839542"/>
            <a:ext cx="1" cy="445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cxnSpLocks noChangeShapeType="1"/>
            <a:stCxn id="17" idx="0"/>
          </p:cNvCxnSpPr>
          <p:nvPr/>
        </p:nvCxnSpPr>
        <p:spPr bwMode="auto">
          <a:xfrm flipH="1" flipV="1">
            <a:off x="7900607" y="2963906"/>
            <a:ext cx="6722" cy="1364696"/>
          </a:xfrm>
          <a:prstGeom prst="line">
            <a:avLst/>
          </a:prstGeom>
          <a:noFill/>
          <a:ln w="9525" algn="ctr">
            <a:solidFill>
              <a:srgbClr val="7030A0"/>
            </a:solidFill>
            <a:round/>
            <a:headEnd/>
            <a:tailEnd/>
          </a:ln>
        </p:spPr>
      </p:cxnSp>
      <p:sp>
        <p:nvSpPr>
          <p:cNvPr id="32" name="Rectangle 31"/>
          <p:cNvSpPr/>
          <p:nvPr/>
        </p:nvSpPr>
        <p:spPr>
          <a:xfrm>
            <a:off x="4430070" y="4438802"/>
            <a:ext cx="65531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1991</a:t>
            </a:r>
          </a:p>
        </p:txBody>
      </p:sp>
      <p:sp>
        <p:nvSpPr>
          <p:cNvPr id="33" name="Rectangle 32"/>
          <p:cNvSpPr/>
          <p:nvPr/>
        </p:nvSpPr>
        <p:spPr>
          <a:xfrm>
            <a:off x="5928424" y="4452450"/>
            <a:ext cx="66523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2000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8395476" y="4442849"/>
            <a:ext cx="57606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2011</a:t>
            </a:r>
          </a:p>
        </p:txBody>
      </p:sp>
      <p:sp>
        <p:nvSpPr>
          <p:cNvPr id="35" name="Rectangle 34"/>
          <p:cNvSpPr/>
          <p:nvPr/>
        </p:nvSpPr>
        <p:spPr>
          <a:xfrm>
            <a:off x="2590521" y="4411507"/>
            <a:ext cx="7246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1976</a:t>
            </a:r>
          </a:p>
        </p:txBody>
      </p:sp>
      <p:sp>
        <p:nvSpPr>
          <p:cNvPr id="36" name="Rectangle 35"/>
          <p:cNvSpPr/>
          <p:nvPr/>
        </p:nvSpPr>
        <p:spPr>
          <a:xfrm>
            <a:off x="1814742" y="4438802"/>
            <a:ext cx="6962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1970</a:t>
            </a:r>
          </a:p>
        </p:txBody>
      </p:sp>
      <p:sp>
        <p:nvSpPr>
          <p:cNvPr id="37" name="Rectangle 35"/>
          <p:cNvSpPr>
            <a:spLocks noChangeArrowheads="1"/>
          </p:cNvSpPr>
          <p:nvPr/>
        </p:nvSpPr>
        <p:spPr bwMode="auto">
          <a:xfrm>
            <a:off x="5549030" y="2529172"/>
            <a:ext cx="1440160" cy="828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Offituaðgerðir með kviðsjárholstækni hefjast </a:t>
            </a:r>
          </a:p>
        </p:txBody>
      </p:sp>
      <p:sp>
        <p:nvSpPr>
          <p:cNvPr id="38" name="Isosceles Triangle 37"/>
          <p:cNvSpPr/>
          <p:nvPr/>
        </p:nvSpPr>
        <p:spPr>
          <a:xfrm>
            <a:off x="6137806" y="4308343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39" name="Straight Connector 38"/>
          <p:cNvCxnSpPr>
            <a:stCxn id="38" idx="0"/>
            <a:endCxn id="37" idx="2"/>
          </p:cNvCxnSpPr>
          <p:nvPr/>
        </p:nvCxnSpPr>
        <p:spPr>
          <a:xfrm flipV="1">
            <a:off x="6210038" y="3357349"/>
            <a:ext cx="59072" cy="95099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1" name="Rectangle 25"/>
          <p:cNvSpPr>
            <a:spLocks noChangeArrowheads="1"/>
          </p:cNvSpPr>
          <p:nvPr/>
        </p:nvSpPr>
        <p:spPr bwMode="auto">
          <a:xfrm>
            <a:off x="2054536" y="5497048"/>
            <a:ext cx="115212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Vökudeild tekur til starfa </a:t>
            </a:r>
          </a:p>
        </p:txBody>
      </p:sp>
      <p:cxnSp>
        <p:nvCxnSpPr>
          <p:cNvPr id="42" name="Straight Connector 41"/>
          <p:cNvCxnSpPr>
            <a:stCxn id="60" idx="0"/>
            <a:endCxn id="41" idx="0"/>
          </p:cNvCxnSpPr>
          <p:nvPr/>
        </p:nvCxnSpPr>
        <p:spPr>
          <a:xfrm flipH="1">
            <a:off x="2630600" y="4873824"/>
            <a:ext cx="243164" cy="62322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3" name="Rectangle 35"/>
          <p:cNvSpPr>
            <a:spLocks noChangeArrowheads="1"/>
          </p:cNvSpPr>
          <p:nvPr/>
        </p:nvSpPr>
        <p:spPr bwMode="auto">
          <a:xfrm>
            <a:off x="3911386" y="5399010"/>
            <a:ext cx="13682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Glasafrjóvgun hefst </a:t>
            </a:r>
          </a:p>
        </p:txBody>
      </p:sp>
      <p:cxnSp>
        <p:nvCxnSpPr>
          <p:cNvPr id="45" name="Straight Connector 44"/>
          <p:cNvCxnSpPr>
            <a:stCxn id="100" idx="0"/>
            <a:endCxn id="43" idx="0"/>
          </p:cNvCxnSpPr>
          <p:nvPr/>
        </p:nvCxnSpPr>
        <p:spPr>
          <a:xfrm flipH="1">
            <a:off x="4595524" y="4916507"/>
            <a:ext cx="91544" cy="482503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6" name="Isosceles Triangle 45"/>
          <p:cNvSpPr/>
          <p:nvPr/>
        </p:nvSpPr>
        <p:spPr>
          <a:xfrm rot="10800000">
            <a:off x="8513101" y="4692474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47" name="Rectangle 34"/>
          <p:cNvSpPr>
            <a:spLocks noChangeArrowheads="1"/>
          </p:cNvSpPr>
          <p:nvPr/>
        </p:nvSpPr>
        <p:spPr bwMode="auto">
          <a:xfrm>
            <a:off x="7628875" y="5401230"/>
            <a:ext cx="1656804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Rafskaut grætt í heila </a:t>
            </a:r>
          </a:p>
        </p:txBody>
      </p:sp>
      <p:cxnSp>
        <p:nvCxnSpPr>
          <p:cNvPr id="48" name="Straight Connector 47"/>
          <p:cNvCxnSpPr>
            <a:cxnSpLocks/>
            <a:endCxn id="46" idx="0"/>
          </p:cNvCxnSpPr>
          <p:nvPr/>
        </p:nvCxnSpPr>
        <p:spPr>
          <a:xfrm flipV="1">
            <a:off x="8612247" y="4870935"/>
            <a:ext cx="0" cy="539222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8151643" y="3308595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Skurðaðgerðarþjarki 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9053503" y="4457231"/>
            <a:ext cx="6104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2014</a:t>
            </a:r>
          </a:p>
        </p:txBody>
      </p:sp>
      <p:sp>
        <p:nvSpPr>
          <p:cNvPr id="53" name="Isosceles Triangle 52"/>
          <p:cNvSpPr/>
          <p:nvPr/>
        </p:nvSpPr>
        <p:spPr>
          <a:xfrm>
            <a:off x="9208800" y="430893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54" name="Straight Connector 53"/>
          <p:cNvCxnSpPr>
            <a:cxnSpLocks/>
            <a:stCxn id="53" idx="0"/>
          </p:cNvCxnSpPr>
          <p:nvPr/>
        </p:nvCxnSpPr>
        <p:spPr>
          <a:xfrm flipV="1">
            <a:off x="9293143" y="3795287"/>
            <a:ext cx="0" cy="51364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0" name="Isosceles Triangle 59"/>
          <p:cNvSpPr/>
          <p:nvPr/>
        </p:nvSpPr>
        <p:spPr>
          <a:xfrm rot="10800000">
            <a:off x="2801533" y="4729361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1" name="Isosceles Triangle 90"/>
          <p:cNvSpPr/>
          <p:nvPr/>
        </p:nvSpPr>
        <p:spPr>
          <a:xfrm rot="10800000">
            <a:off x="10385066" y="4723425"/>
            <a:ext cx="144463" cy="144463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9668051" y="4442849"/>
            <a:ext cx="64635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2018</a:t>
            </a:r>
          </a:p>
        </p:txBody>
      </p:sp>
      <p:sp>
        <p:nvSpPr>
          <p:cNvPr id="93" name="Isosceles Triangle 92"/>
          <p:cNvSpPr/>
          <p:nvPr/>
        </p:nvSpPr>
        <p:spPr>
          <a:xfrm>
            <a:off x="9909607" y="4328421"/>
            <a:ext cx="168685" cy="157640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94" name="Straight Connector 93"/>
          <p:cNvCxnSpPr>
            <a:cxnSpLocks/>
          </p:cNvCxnSpPr>
          <p:nvPr/>
        </p:nvCxnSpPr>
        <p:spPr>
          <a:xfrm flipV="1">
            <a:off x="9984834" y="2806375"/>
            <a:ext cx="0" cy="149785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6" name="TextBox 95"/>
          <p:cNvSpPr txBox="1"/>
          <p:nvPr/>
        </p:nvSpPr>
        <p:spPr>
          <a:xfrm>
            <a:off x="8924338" y="2361339"/>
            <a:ext cx="1981201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Jáeindaskanni </a:t>
            </a:r>
          </a:p>
          <a:p>
            <a:pPr algn="ctr"/>
            <a:r>
              <a:rPr lang="is-IS" sz="1200" dirty="0">
                <a:latin typeface="+mj-lt"/>
              </a:rPr>
              <a:t>tekinn í notkun</a:t>
            </a:r>
            <a:endParaRPr lang="en-US" sz="1200" dirty="0" err="1">
              <a:latin typeface="+mj-lt"/>
            </a:endParaRPr>
          </a:p>
        </p:txBody>
      </p:sp>
      <p:sp>
        <p:nvSpPr>
          <p:cNvPr id="100" name="Isosceles Triangle 99"/>
          <p:cNvSpPr/>
          <p:nvPr/>
        </p:nvSpPr>
        <p:spPr>
          <a:xfrm rot="10800000">
            <a:off x="4587922" y="4738046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49651-923F-4712-B537-199E01A78CF6}"/>
              </a:ext>
            </a:extLst>
          </p:cNvPr>
          <p:cNvSpPr txBox="1"/>
          <p:nvPr/>
        </p:nvSpPr>
        <p:spPr>
          <a:xfrm>
            <a:off x="9589969" y="5264716"/>
            <a:ext cx="1561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1200" dirty="0">
                <a:latin typeface="+mj-lt"/>
              </a:rPr>
              <a:t>Segabrottnám vegna heilaslags – ný meðferð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4F9713-2E42-4BD9-916B-17C18D284823}"/>
              </a:ext>
            </a:extLst>
          </p:cNvPr>
          <p:cNvSpPr txBox="1"/>
          <p:nvPr/>
        </p:nvSpPr>
        <p:spPr>
          <a:xfrm>
            <a:off x="9729425" y="3429000"/>
            <a:ext cx="1709418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Göngudeild</a:t>
            </a:r>
          </a:p>
          <a:p>
            <a:pPr algn="ctr"/>
            <a:r>
              <a:rPr lang="is-IS" sz="1100" dirty="0">
                <a:latin typeface="+mj-lt"/>
              </a:rPr>
              <a:t> Covid-19 stofnuð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E8DB7D6C-9731-4039-898C-C6001B27FD46}"/>
              </a:ext>
            </a:extLst>
          </p:cNvPr>
          <p:cNvSpPr/>
          <p:nvPr/>
        </p:nvSpPr>
        <p:spPr>
          <a:xfrm>
            <a:off x="10691055" y="4430269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2020</a:t>
            </a:r>
          </a:p>
        </p:txBody>
      </p:sp>
      <p:sp>
        <p:nvSpPr>
          <p:cNvPr id="62" name="Isosceles Triangle 61">
            <a:extLst>
              <a:ext uri="{FF2B5EF4-FFF2-40B4-BE49-F238E27FC236}">
                <a16:creationId xmlns:a16="http://schemas.microsoft.com/office/drawing/2014/main" id="{850893CD-00FF-4127-AE9C-47EA821DA9C9}"/>
              </a:ext>
            </a:extLst>
          </p:cNvPr>
          <p:cNvSpPr/>
          <p:nvPr/>
        </p:nvSpPr>
        <p:spPr>
          <a:xfrm rot="21046238">
            <a:off x="10886952" y="4299933"/>
            <a:ext cx="198293" cy="178461"/>
          </a:xfrm>
          <a:prstGeom prst="triangle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is-IS">
              <a:latin typeface="+mj-lt"/>
            </a:endParaRPr>
          </a:p>
        </p:txBody>
      </p: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81E31696-F279-4DD0-A5BC-A30D497C3698}"/>
              </a:ext>
            </a:extLst>
          </p:cNvPr>
          <p:cNvCxnSpPr>
            <a:cxnSpLocks/>
            <a:stCxn id="62" idx="0"/>
          </p:cNvCxnSpPr>
          <p:nvPr/>
        </p:nvCxnSpPr>
        <p:spPr>
          <a:xfrm flipH="1" flipV="1">
            <a:off x="10888371" y="3910109"/>
            <a:ext cx="83417" cy="390979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67" name="Rectangle 66">
            <a:extLst>
              <a:ext uri="{FF2B5EF4-FFF2-40B4-BE49-F238E27FC236}">
                <a16:creationId xmlns:a16="http://schemas.microsoft.com/office/drawing/2014/main" id="{CEBBF7E0-7DF9-4508-BD19-E40575DBCDD2}"/>
              </a:ext>
            </a:extLst>
          </p:cNvPr>
          <p:cNvSpPr/>
          <p:nvPr/>
        </p:nvSpPr>
        <p:spPr>
          <a:xfrm>
            <a:off x="10193530" y="4430269"/>
            <a:ext cx="80942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2019</a:t>
            </a: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6B3017D5-22C9-42E8-9812-3401CC1521DF}"/>
              </a:ext>
            </a:extLst>
          </p:cNvPr>
          <p:cNvCxnSpPr>
            <a:cxnSpLocks/>
            <a:endCxn id="91" idx="0"/>
          </p:cNvCxnSpPr>
          <p:nvPr/>
        </p:nvCxnSpPr>
        <p:spPr>
          <a:xfrm flipV="1">
            <a:off x="10385066" y="4867888"/>
            <a:ext cx="72231" cy="391988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40" name="Slide Number Placeholder 39">
            <a:extLst>
              <a:ext uri="{FF2B5EF4-FFF2-40B4-BE49-F238E27FC236}">
                <a16:creationId xmlns:a16="http://schemas.microsoft.com/office/drawing/2014/main" id="{21A5C693-8057-416F-A20F-1643BE89201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+mj-lt"/>
              </a:rPr>
              <a:pPr algn="ctr"/>
              <a:t>51</a:t>
            </a:fld>
            <a:endParaRPr lang="en-US" sz="1000" dirty="0">
              <a:latin typeface="+mj-lt"/>
            </a:endParaRPr>
          </a:p>
        </p:txBody>
      </p:sp>
      <p:sp>
        <p:nvSpPr>
          <p:cNvPr id="65" name="TextBox 108">
            <a:extLst>
              <a:ext uri="{FF2B5EF4-FFF2-40B4-BE49-F238E27FC236}">
                <a16:creationId xmlns:a16="http://schemas.microsoft.com/office/drawing/2014/main" id="{56FFCB5D-97E8-47A0-B0A2-52E1D74CE3AF}"/>
              </a:ext>
            </a:extLst>
          </p:cNvPr>
          <p:cNvSpPr txBox="1"/>
          <p:nvPr/>
        </p:nvSpPr>
        <p:spPr>
          <a:xfrm>
            <a:off x="10456936" y="2772281"/>
            <a:ext cx="163256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is-IS" sz="1200" dirty="0">
                <a:latin typeface="+mj-lt"/>
              </a:rPr>
              <a:t>Brjóstamiðstöð stofnuð </a:t>
            </a:r>
            <a:endParaRPr lang="en-US" sz="1200" dirty="0" err="1">
              <a:latin typeface="+mj-lt"/>
            </a:endParaRPr>
          </a:p>
        </p:txBody>
      </p:sp>
      <p:cxnSp>
        <p:nvCxnSpPr>
          <p:cNvPr id="66" name="Straight Connector 62">
            <a:extLst>
              <a:ext uri="{FF2B5EF4-FFF2-40B4-BE49-F238E27FC236}">
                <a16:creationId xmlns:a16="http://schemas.microsoft.com/office/drawing/2014/main" id="{7FF512B4-1487-447E-B3E3-B8A2ECEC7BF3}"/>
              </a:ext>
            </a:extLst>
          </p:cNvPr>
          <p:cNvCxnSpPr>
            <a:cxnSpLocks/>
          </p:cNvCxnSpPr>
          <p:nvPr/>
        </p:nvCxnSpPr>
        <p:spPr>
          <a:xfrm flipH="1" flipV="1">
            <a:off x="11423677" y="3272102"/>
            <a:ext cx="117896" cy="113940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44" name="Mynd 43">
            <a:extLst>
              <a:ext uri="{FF2B5EF4-FFF2-40B4-BE49-F238E27FC236}">
                <a16:creationId xmlns:a16="http://schemas.microsoft.com/office/drawing/2014/main" id="{6CBF829C-22EB-4C00-980B-C3A1BC268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3677" y="4271880"/>
            <a:ext cx="260032" cy="260032"/>
          </a:xfrm>
          <a:prstGeom prst="rect">
            <a:avLst/>
          </a:prstGeom>
        </p:spPr>
      </p:pic>
      <p:sp>
        <p:nvSpPr>
          <p:cNvPr id="68" name="Rectangle 60">
            <a:extLst>
              <a:ext uri="{FF2B5EF4-FFF2-40B4-BE49-F238E27FC236}">
                <a16:creationId xmlns:a16="http://schemas.microsoft.com/office/drawing/2014/main" id="{609EBBA0-2FC3-4629-93A0-550AD9E30959}"/>
              </a:ext>
            </a:extLst>
          </p:cNvPr>
          <p:cNvSpPr/>
          <p:nvPr/>
        </p:nvSpPr>
        <p:spPr>
          <a:xfrm>
            <a:off x="11222827" y="4438802"/>
            <a:ext cx="73579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s-IS" sz="1400" dirty="0">
                <a:solidFill>
                  <a:schemeClr val="bg1">
                    <a:lumMod val="95000"/>
                  </a:schemeClr>
                </a:solidFill>
                <a:latin typeface="+mj-lt"/>
              </a:rPr>
              <a:t>2022</a:t>
            </a:r>
          </a:p>
        </p:txBody>
      </p:sp>
    </p:spTree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alphaModFix amt="44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205BA9-2F63-4631-9BE0-74344800B9E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52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5">
            <a:extLst>
              <a:ext uri="{FF2B5EF4-FFF2-40B4-BE49-F238E27FC236}">
                <a16:creationId xmlns:a16="http://schemas.microsoft.com/office/drawing/2014/main" id="{6A19345F-7F70-464C-A463-6F3BE31E558F}"/>
              </a:ext>
            </a:extLst>
          </p:cNvPr>
          <p:cNvSpPr txBox="1">
            <a:spLocks/>
          </p:cNvSpPr>
          <p:nvPr/>
        </p:nvSpPr>
        <p:spPr>
          <a:xfrm>
            <a:off x="0" y="3930316"/>
            <a:ext cx="5781675" cy="1676400"/>
          </a:xfrm>
          <a:prstGeom prst="rect">
            <a:avLst/>
          </a:prstGeom>
          <a:solidFill>
            <a:schemeClr val="accent1">
              <a:lumMod val="75000"/>
              <a:alpha val="42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r>
              <a:rPr lang="is-IS" sz="3600" dirty="0">
                <a:solidFill>
                  <a:schemeClr val="bg1"/>
                </a:solidFill>
              </a:rPr>
              <a:t>Nýbyggingar </a:t>
            </a:r>
            <a:br>
              <a:rPr lang="is-IS" sz="3600" dirty="0">
                <a:solidFill>
                  <a:schemeClr val="bg1"/>
                </a:solidFill>
              </a:rPr>
            </a:br>
            <a:r>
              <a:rPr lang="is-IS" sz="3600" dirty="0">
                <a:solidFill>
                  <a:schemeClr val="bg1"/>
                </a:solidFill>
              </a:rPr>
              <a:t>við Landspítala</a:t>
            </a:r>
            <a:endParaRPr lang="en-US" sz="3600" dirty="0">
              <a:solidFill>
                <a:schemeClr val="bg1"/>
              </a:solidFill>
              <a:ea typeface="+mj-ea"/>
            </a:endParaRPr>
          </a:p>
        </p:txBody>
      </p:sp>
    </p:spTree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6"/>
          <p:cNvSpPr txBox="1">
            <a:spLocks/>
          </p:cNvSpPr>
          <p:nvPr/>
        </p:nvSpPr>
        <p:spPr bwMode="auto">
          <a:xfrm>
            <a:off x="539489" y="2549297"/>
            <a:ext cx="6557435" cy="277335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square" lIns="64288" tIns="32144" rIns="64288" bIns="32144">
            <a:spAutoFit/>
          </a:bodyPr>
          <a:lstStyle/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Slysa- og bráðamóttaka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Legudeildir með 210 rúmum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Skurðstofur, gjörgæsla, vöknun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Myndgreining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Rannsóknarstofur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Sjúkrahótel - 75 herbergja 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Apótek</a:t>
            </a:r>
          </a:p>
          <a:p>
            <a:pPr marL="342900" lvl="1" indent="-342900"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is-IS" sz="2200" dirty="0">
                <a:solidFill>
                  <a:prstClr val="black"/>
                </a:solidFill>
                <a:latin typeface="+mj-lt"/>
              </a:rPr>
              <a:t>Dauðhreinsun o.fl.</a:t>
            </a:r>
            <a:endParaRPr lang="en-US" sz="2200" b="1" dirty="0">
              <a:latin typeface="+mj-l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C07064-F618-476F-9FCE-FAA4BF1A8EAB}"/>
              </a:ext>
            </a:extLst>
          </p:cNvPr>
          <p:cNvSpPr/>
          <p:nvPr/>
        </p:nvSpPr>
        <p:spPr>
          <a:xfrm>
            <a:off x="414216" y="1352172"/>
            <a:ext cx="1177778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Meginmarkmið er að sameina starfsemi í Fossvogi og við Hringbraut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Nýbyggingar í Landspítalaþorpinu verða rúmlega 75.000 m</a:t>
            </a:r>
            <a:r>
              <a:rPr kumimoji="0" lang="is-IS" sz="2400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2</a:t>
            </a:r>
            <a:r>
              <a:rPr kumimoji="0" lang="is-I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MS PGothic" pitchFamily="34" charset="-128"/>
                <a:cs typeface="+mn-cs"/>
              </a:rPr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7BB3D8-BB52-4089-AF96-DB22AB5C3729}"/>
              </a:ext>
            </a:extLst>
          </p:cNvPr>
          <p:cNvGrpSpPr/>
          <p:nvPr/>
        </p:nvGrpSpPr>
        <p:grpSpPr>
          <a:xfrm>
            <a:off x="5149763" y="2363114"/>
            <a:ext cx="6559472" cy="3690746"/>
            <a:chOff x="6901683" y="2131932"/>
            <a:chExt cx="9562486" cy="4231784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E99CFC8-0C48-45FD-A1A3-3546F71EAA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04" t="1383" b="8460"/>
            <a:stretch/>
          </p:blipFill>
          <p:spPr>
            <a:xfrm>
              <a:off x="10566258" y="2131933"/>
              <a:ext cx="5897911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E94A92A-4DC9-4A56-B86E-30568EB20F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" t="-608" r="55266" b="5444"/>
            <a:stretch/>
          </p:blipFill>
          <p:spPr>
            <a:xfrm>
              <a:off x="6901683" y="2131932"/>
              <a:ext cx="3244518" cy="423178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24F0B2E-8168-4C27-B180-F278ECF194F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09235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53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76EF0D8-CA5F-4408-A187-9BC413820162}"/>
              </a:ext>
            </a:extLst>
          </p:cNvPr>
          <p:cNvSpPr txBox="1">
            <a:spLocks/>
          </p:cNvSpPr>
          <p:nvPr/>
        </p:nvSpPr>
        <p:spPr>
          <a:xfrm>
            <a:off x="406195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 kern="1200" cap="all">
                <a:solidFill>
                  <a:schemeClr val="tx1"/>
                </a:solidFill>
                <a:latin typeface="+mj-lt"/>
                <a:ea typeface="MS PGothic" pitchFamily="34" charset="-128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HVAÐA STARFSEMI VERÐUR </a:t>
            </a:r>
            <a:b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Í NÝBYGGINGUNUM?</a:t>
            </a:r>
          </a:p>
        </p:txBody>
      </p:sp>
    </p:spTree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904940F-2F2E-496E-8B59-7BA9D4DDF644}"/>
              </a:ext>
            </a:extLst>
          </p:cNvPr>
          <p:cNvSpPr/>
          <p:nvPr/>
        </p:nvSpPr>
        <p:spPr>
          <a:xfrm>
            <a:off x="838200" y="1844675"/>
            <a:ext cx="5584825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SJÚKLINGAMIÐUÐ HÖNNUN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spítalans setji þarfir sjúklinga í öndvegi. 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gildi Landspítala: umhyggju, fagmennsku, öryggi og framþróun.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Friðhelgi sjúklinga verði tryggð og hönnunin styðji við þátttöku sjúklinga og aðstandenda þeirra.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ÖRYGGI OG GÆÐI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stuðli að öryggi sjúklinga; rými verði stöðluð, yfirsýn góð og ferlar skilvirkir.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styðji við teymisvinnu.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s-IS" sz="1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0" u="none" strike="noStrike" kern="1200" cap="none" spc="0" normalizeH="0" baseline="0" noProof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SKILVIRKNI OG FLÆÐI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flutningsleiðir fólks og aðfanga verði stuttar og vel skilgreindar.</a:t>
            </a:r>
          </a:p>
          <a:p>
            <a:pPr marL="742950" marR="0" lvl="1" indent="-285750" algn="l" defTabSz="914400" rtl="0" eaLnBrk="1" fontAlgn="auto" latinLnBrk="0" hangingPunct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draga úr hverskyns sóun.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7124879-80AD-4DDC-B11E-4723D2649234}"/>
              </a:ext>
            </a:extLst>
          </p:cNvPr>
          <p:cNvSpPr/>
          <p:nvPr/>
        </p:nvSpPr>
        <p:spPr>
          <a:xfrm>
            <a:off x="838200" y="5986463"/>
            <a:ext cx="10512425" cy="30797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5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 þjóðarsjúkrahússins styðji við þríþætt hlutverk þess; þjónustu, menntun og vísindi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87982E-C02D-4BFF-9650-879E4A88985C}"/>
              </a:ext>
            </a:extLst>
          </p:cNvPr>
          <p:cNvSpPr/>
          <p:nvPr/>
        </p:nvSpPr>
        <p:spPr>
          <a:xfrm>
            <a:off x="6492875" y="1844675"/>
            <a:ext cx="4856163" cy="4086225"/>
          </a:xfrm>
          <a:prstGeom prst="rect">
            <a:avLst/>
          </a:prstGeom>
        </p:spPr>
        <p:txBody>
          <a:bodyPr wrap="square" anchor="t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STARFSUMHVERFI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miði að því að starfsumhverfi verði framúrskarandi og starfsánægja mikil.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SVEIGJANLEIKI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Hönnunin verði sveigjanleg og styðji þannig við framþróun og breytingar.</a:t>
            </a:r>
          </a:p>
          <a:p>
            <a:pPr marL="527400" marR="0" lvl="1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Nýjasta tækni verði nýtt  til að auka virði þjónustunnar (virði = gæði/kostnaður).</a:t>
            </a:r>
          </a:p>
          <a:p>
            <a:pPr marL="742950" marR="0" lvl="1" indent="-285750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Tækni auðveldi aðgengi að upplýsingum í rauntíma.</a:t>
            </a:r>
          </a:p>
          <a:p>
            <a:pPr marR="0" lvl="1" algn="l" defTabSz="914400" rtl="0" eaLnBrk="1" fontAlgn="auto" latinLnBrk="0" hangingPunct="1">
              <a:lnSpc>
                <a:spcPct val="80000"/>
              </a:lnSpc>
              <a:spcBef>
                <a:spcPts val="80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is-I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300" b="1" i="0" u="none" strike="noStrike" kern="1200" cap="none" spc="0" normalizeH="0" baseline="0" noProof="0" dirty="0">
                <a:ln>
                  <a:noFill/>
                </a:ln>
                <a:solidFill>
                  <a:srgbClr val="529BCA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UMHVERFI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falleg, björt og hljóðlát og styðji þannig við vellíðan sjúklinga og starfsmanna</a:t>
            </a:r>
          </a:p>
          <a:p>
            <a:pPr marL="756000" marR="0" lvl="1" indent="-228600" algn="l" defTabSz="914400" rtl="0" eaLnBrk="1" fontAlgn="auto" latinLnBrk="0" hangingPunct="1">
              <a:lnSpc>
                <a:spcPct val="8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s-I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Byggingin verði eins umhverfisvæn og frekast er unnt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184805"/>
            <a:ext cx="10515600" cy="1505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Leiðarljós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Landspítala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við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Uppbyggingu</a:t>
            </a:r>
            <a: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innviða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663AEAF-2784-4E4B-8AED-FC1134E2EEE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1E16674-77CE-4F8D-A577-F83E2D1FC7F4}" type="slidenum">
              <a:rPr lang="en-US"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pPr>
                <a:spcAft>
                  <a:spcPts val="600"/>
                </a:spcAft>
              </a:pPr>
              <a:t>54</a:t>
            </a:fld>
            <a:endParaRPr lang="en-US" sz="1200">
              <a:solidFill>
                <a:schemeClr val="tx1">
                  <a:tint val="75000"/>
                </a:schemeClr>
              </a:solidFill>
              <a:latin typeface="+mn-lt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84408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idx="4294967295"/>
          </p:nvPr>
        </p:nvSpPr>
        <p:spPr>
          <a:xfrm>
            <a:off x="457200" y="26764"/>
            <a:ext cx="10011415" cy="1042617"/>
          </a:xfrm>
          <a:noFill/>
        </p:spPr>
        <p:txBody>
          <a:bodyPr/>
          <a:lstStyle/>
          <a:p>
            <a:r>
              <a:rPr lang="is-IS" sz="3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Landspítalaþorpið – nýbyggingar 2015 – 2026 – 1. áfangi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3293" y="1122448"/>
            <a:ext cx="6574431" cy="5470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7607698" y="1887511"/>
            <a:ext cx="1310026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Stoðbyggingar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9" name="Rectangle 11"/>
          <p:cNvSpPr>
            <a:spLocks noChangeArrowheads="1"/>
          </p:cNvSpPr>
          <p:nvPr/>
        </p:nvSpPr>
        <p:spPr bwMode="auto">
          <a:xfrm>
            <a:off x="1729078" y="5868024"/>
            <a:ext cx="1491207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Rannsóknahús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0" name="Rectangle 11"/>
          <p:cNvSpPr>
            <a:spLocks noChangeArrowheads="1"/>
          </p:cNvSpPr>
          <p:nvPr/>
        </p:nvSpPr>
        <p:spPr bwMode="auto">
          <a:xfrm>
            <a:off x="6608502" y="4828500"/>
            <a:ext cx="1568677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s-I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Heilbrigðisvísinda-svið</a:t>
            </a:r>
            <a:r>
              <a:rPr kumimoji="0" lang="is-I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HÍ</a:t>
            </a:r>
            <a:endParaRPr kumimoji="0" lang="is-I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6444452" y="3764957"/>
            <a:ext cx="1590019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Meðferðarkjarni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4407517" y="2201261"/>
            <a:ext cx="758513" cy="392396"/>
          </a:xfrm>
          <a:prstGeom prst="wedgeRoundRectCallout">
            <a:avLst>
              <a:gd name="adj1" fmla="val -55063"/>
              <a:gd name="adj2" fmla="val -85179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ular Callout 12"/>
          <p:cNvSpPr/>
          <p:nvPr/>
        </p:nvSpPr>
        <p:spPr>
          <a:xfrm>
            <a:off x="4773125" y="4596405"/>
            <a:ext cx="1493978" cy="839945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Rounded Rectangular Callout 13"/>
          <p:cNvSpPr/>
          <p:nvPr/>
        </p:nvSpPr>
        <p:spPr>
          <a:xfrm>
            <a:off x="3805157" y="4596405"/>
            <a:ext cx="880381" cy="807350"/>
          </a:xfrm>
          <a:prstGeom prst="wedgeRoundRectCallout">
            <a:avLst>
              <a:gd name="adj1" fmla="val -103058"/>
              <a:gd name="adj2" fmla="val 12047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ular Callout 14"/>
          <p:cNvSpPr/>
          <p:nvPr/>
        </p:nvSpPr>
        <p:spPr>
          <a:xfrm>
            <a:off x="2981253" y="4568741"/>
            <a:ext cx="736317" cy="872540"/>
          </a:xfrm>
          <a:prstGeom prst="wedgeRoundRectCallout">
            <a:avLst>
              <a:gd name="adj1" fmla="val -90544"/>
              <a:gd name="adj2" fmla="val -30642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ular Callout 15"/>
          <p:cNvSpPr/>
          <p:nvPr/>
        </p:nvSpPr>
        <p:spPr>
          <a:xfrm>
            <a:off x="3468812" y="3464789"/>
            <a:ext cx="2393032" cy="897612"/>
          </a:xfrm>
          <a:prstGeom prst="wedgeRoundRectCallout">
            <a:avLst>
              <a:gd name="adj1" fmla="val 68553"/>
              <a:gd name="adj2" fmla="val -285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Rounded Rectangular Callout 16"/>
          <p:cNvSpPr/>
          <p:nvPr/>
        </p:nvSpPr>
        <p:spPr>
          <a:xfrm>
            <a:off x="6432982" y="2317439"/>
            <a:ext cx="920397" cy="351834"/>
          </a:xfrm>
          <a:prstGeom prst="wedgeRoundRectCallout">
            <a:avLst>
              <a:gd name="adj1" fmla="val 67952"/>
              <a:gd name="adj2" fmla="val -108843"/>
              <a:gd name="adj3" fmla="val 16667"/>
            </a:avLst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3178730" y="1799105"/>
            <a:ext cx="1077681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Sjúkrahótel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19" name="Rectangle 11"/>
          <p:cNvSpPr>
            <a:spLocks noChangeArrowheads="1"/>
          </p:cNvSpPr>
          <p:nvPr/>
        </p:nvSpPr>
        <p:spPr bwMode="auto">
          <a:xfrm>
            <a:off x="1315615" y="4515845"/>
            <a:ext cx="1320569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Bílastæða- og tæknihús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0" name="Rounded Rectangular Callout 19"/>
          <p:cNvSpPr/>
          <p:nvPr/>
        </p:nvSpPr>
        <p:spPr>
          <a:xfrm>
            <a:off x="3909528" y="5720308"/>
            <a:ext cx="3004456" cy="289968"/>
          </a:xfrm>
          <a:prstGeom prst="wedgeRoundRectCallout">
            <a:avLst>
              <a:gd name="adj1" fmla="val 69222"/>
              <a:gd name="adj2" fmla="val 23179"/>
              <a:gd name="adj3" fmla="val 16667"/>
            </a:avLst>
          </a:prstGeom>
          <a:noFill/>
          <a:ln w="28575"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Rectangle 11"/>
          <p:cNvSpPr>
            <a:spLocks noChangeArrowheads="1"/>
          </p:cNvSpPr>
          <p:nvPr/>
        </p:nvSpPr>
        <p:spPr bwMode="auto">
          <a:xfrm>
            <a:off x="7603386" y="5808910"/>
            <a:ext cx="2397864" cy="30777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9525">
            <a:solidFill>
              <a:schemeClr val="tx2"/>
            </a:solidFill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Randbyggð Vísindagarða</a:t>
            </a:r>
            <a:endParaRPr kumimoji="0" lang="is-I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DEC2305-872A-46ED-87CF-B618C578EDF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t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55</a:t>
            </a:fld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3666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450" y="5530501"/>
            <a:ext cx="11163300" cy="1025573"/>
          </a:xfrm>
        </p:spPr>
        <p:txBody>
          <a:bodyPr/>
          <a:lstStyle/>
          <a:p>
            <a:r>
              <a:rPr lang="is-IS" dirty="0"/>
              <a:t>Meðferðarkjarninn – 70.000 m2 – 6 hæðir og kjallari</a:t>
            </a:r>
            <a:br>
              <a:rPr lang="is-IS" dirty="0"/>
            </a:br>
            <a:r>
              <a:rPr lang="is-IS" sz="1600" i="1" dirty="0"/>
              <a:t>hönnun 2016-2022             framkvæmdir 2018-2026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5530501"/>
            <a:ext cx="11172825" cy="1025573"/>
          </a:xfrm>
        </p:spPr>
        <p:txBody>
          <a:bodyPr/>
          <a:lstStyle/>
          <a:p>
            <a:r>
              <a:rPr lang="is-IS" dirty="0"/>
              <a:t>Rannsóknahúsið – 17.000 m2 – 5 hæðir </a:t>
            </a:r>
            <a:br>
              <a:rPr lang="is-IS" dirty="0"/>
            </a:br>
            <a:r>
              <a:rPr lang="is-IS" dirty="0"/>
              <a:t>sameinar nær alla rannsóknarstarfsemi spítalans </a:t>
            </a:r>
            <a:br>
              <a:rPr lang="is-IS" dirty="0"/>
            </a:br>
            <a:r>
              <a:rPr lang="is-IS" sz="1800" i="1" dirty="0"/>
              <a:t>hönnun 2018 – 2022.   framkvæmdir 2021 - 2026</a:t>
            </a:r>
            <a:endParaRPr lang="en-US" sz="1600" i="1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026" y="5530501"/>
            <a:ext cx="10887074" cy="1025573"/>
          </a:xfrm>
        </p:spPr>
        <p:txBody>
          <a:bodyPr/>
          <a:lstStyle/>
          <a:p>
            <a:r>
              <a:rPr lang="is-IS" dirty="0"/>
              <a:t>Bílastæða- og tæknihús  –  550 stæði</a:t>
            </a:r>
            <a:br>
              <a:rPr lang="is-IS" dirty="0"/>
            </a:br>
            <a:r>
              <a:rPr lang="is-IS" sz="1600" i="1" dirty="0"/>
              <a:t>Hönnun 2019-2022 -  Framkvæmdir 2021-2024 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1583198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675" y="5530501"/>
            <a:ext cx="11258549" cy="1025573"/>
          </a:xfrm>
        </p:spPr>
        <p:txBody>
          <a:bodyPr/>
          <a:lstStyle/>
          <a:p>
            <a:r>
              <a:rPr lang="is-IS" dirty="0"/>
              <a:t>Heilbrigðisvísindasvið hí – nýbygging 7.000 m2 + endurbætur á læknagarði</a:t>
            </a:r>
            <a:br>
              <a:rPr lang="is-IS" dirty="0"/>
            </a:br>
            <a:r>
              <a:rPr lang="is-IS" sz="1600" i="1" dirty="0"/>
              <a:t>Hönnun 2018-2022.       Framkvæmdir 2022 – 2026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8849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69944" y="708412"/>
            <a:ext cx="10673283" cy="927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8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kransæðastíflu</a:t>
            </a:r>
            <a:r>
              <a:rPr lang="en-US" sz="38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36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</a:b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vs. OECD</a:t>
            </a:r>
            <a:br>
              <a:rPr lang="en-US" sz="2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94E6AEA-8D4F-48CC-9A95-E7D50A36D0B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6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D8DBB7-0930-C34D-5C53-64D0CBFA0D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9200" y="1095968"/>
            <a:ext cx="2634741" cy="5762031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82612" y="441326"/>
            <a:ext cx="9607771" cy="138747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Lág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dánartíðni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eftir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heilablóðfall</a:t>
            </a:r>
            <a:r>
              <a:rPr lang="en-US" sz="3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1400" kern="12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Ísland </a:t>
            </a:r>
            <a:r>
              <a:rPr lang="en-US" sz="14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vs.OECD</a:t>
            </a:r>
            <a:br>
              <a:rPr lang="en-US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34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F92BFCB-FCD4-46E1-B5E4-88840D2F45A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mtClean="0"/>
              <a:pPr algn="ctr"/>
              <a:t>7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DF0FD2-D288-9DD9-F561-40099C249C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1292" y="1153886"/>
            <a:ext cx="2694484" cy="5704114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yggnunúmersstaðgengill 1">
            <a:extLst>
              <a:ext uri="{FF2B5EF4-FFF2-40B4-BE49-F238E27FC236}">
                <a16:creationId xmlns:a16="http://schemas.microsoft.com/office/drawing/2014/main" id="{3C6902A9-3B3E-4507-BE58-80C4B02656F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1E16674-77CE-4F8D-A577-F83E2D1FC7F4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" name="Textarammi 17">
            <a:extLst>
              <a:ext uri="{FF2B5EF4-FFF2-40B4-BE49-F238E27FC236}">
                <a16:creationId xmlns:a16="http://schemas.microsoft.com/office/drawing/2014/main" id="{41554EE8-6467-4AFC-9CEE-EF7A988E5460}"/>
              </a:ext>
            </a:extLst>
          </p:cNvPr>
          <p:cNvSpPr txBox="1"/>
          <p:nvPr/>
        </p:nvSpPr>
        <p:spPr>
          <a:xfrm>
            <a:off x="229353" y="105788"/>
            <a:ext cx="79604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z="3200" b="1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LÁG DÁNARTÍÐNI VEGNA COVID-19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E851E0-CA86-393C-DE04-8868936233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9750" y="1293018"/>
            <a:ext cx="8420100" cy="427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685"/>
      </p:ext>
    </p:extLst>
  </p:cSld>
  <p:clrMapOvr>
    <a:masterClrMapping/>
  </p:clrMapOvr>
  <p:transition spd="med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AF1966E-FD40-4A4A-B61B-C4DF7FA05F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047BFA19-D45E-416B-A404-7AF2F3F270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E0105E7-23DB-4CF2-8258-FF47C7620F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125684" y="521208"/>
            <a:ext cx="10168128" cy="117957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Heilbrigðisstofnanir</a:t>
            </a:r>
            <a:endParaRPr lang="en-US" sz="3600" kern="12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74B4F7D-14B2-478B-8BF5-01E4E0C5D2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834" y="75895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908304" y="1728216"/>
            <a:ext cx="10168128" cy="3695020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1800" b="1" dirty="0" err="1">
                <a:latin typeface="+mj-lt"/>
                <a:ea typeface="+mn-ea"/>
              </a:rPr>
              <a:t>Stofnanir</a:t>
            </a:r>
            <a:endParaRPr lang="en-US" sz="1800" b="1" dirty="0">
              <a:latin typeface="+mj-lt"/>
              <a:ea typeface="+mn-ea"/>
            </a:endParaRPr>
          </a:p>
          <a:p>
            <a:r>
              <a:rPr lang="en-US" sz="1800" dirty="0">
                <a:latin typeface="+mj-lt"/>
                <a:ea typeface="+mn-ea"/>
              </a:rPr>
              <a:t>Eitt </a:t>
            </a:r>
            <a:r>
              <a:rPr lang="en-US" sz="1800" dirty="0" err="1">
                <a:latin typeface="+mj-lt"/>
                <a:ea typeface="+mn-ea"/>
              </a:rPr>
              <a:t>háskólasjúkrahús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Einn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kennsluspítali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Nokkur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smærri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sjúkrahús</a:t>
            </a:r>
            <a:endParaRPr lang="en-US" sz="1800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Heilsugæsla</a:t>
            </a:r>
            <a:endParaRPr lang="en-US" dirty="0">
              <a:latin typeface="+mj-lt"/>
              <a:ea typeface="+mn-ea"/>
            </a:endParaRPr>
          </a:p>
          <a:p>
            <a:pPr lvl="1">
              <a:buFont typeface="Arial" pitchFamily="34" charset="0"/>
              <a:buChar char="•"/>
            </a:pPr>
            <a:r>
              <a:rPr lang="en-US" dirty="0" err="1">
                <a:latin typeface="+mj-lt"/>
                <a:ea typeface="+mn-ea"/>
              </a:rPr>
              <a:t>Hjúkrunarheimili</a:t>
            </a:r>
            <a:r>
              <a:rPr lang="en-US" dirty="0">
                <a:latin typeface="+mj-lt"/>
                <a:ea typeface="+mn-ea"/>
              </a:rPr>
              <a:t> / </a:t>
            </a:r>
            <a:r>
              <a:rPr lang="en-US" dirty="0" err="1">
                <a:latin typeface="+mj-lt"/>
                <a:ea typeface="+mn-ea"/>
              </a:rPr>
              <a:t>hjúkrunardeildir</a:t>
            </a:r>
            <a:endParaRPr lang="en-US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Heilsugæslustöðvar</a:t>
            </a:r>
            <a:endParaRPr lang="en-US" sz="1800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Einkareknar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stofur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heilbrigðisstarfsmanna</a:t>
            </a:r>
            <a:endParaRPr lang="en-US" sz="1800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endParaRPr lang="en-US" b="1" dirty="0">
              <a:latin typeface="+mj-lt"/>
              <a:ea typeface="+mn-ea"/>
            </a:endParaRPr>
          </a:p>
          <a:p>
            <a:pPr marL="228600" lvl="1">
              <a:buFont typeface="Arial" panose="020B0604020202020204" pitchFamily="34" charset="0"/>
              <a:buChar char="•"/>
            </a:pPr>
            <a:r>
              <a:rPr lang="en-US" b="1" dirty="0" err="1">
                <a:latin typeface="+mj-lt"/>
                <a:ea typeface="+mn-ea"/>
              </a:rPr>
              <a:t>Rafræn</a:t>
            </a:r>
            <a:r>
              <a:rPr lang="en-US" b="1" dirty="0">
                <a:latin typeface="+mj-lt"/>
                <a:ea typeface="+mn-ea"/>
              </a:rPr>
              <a:t> </a:t>
            </a:r>
            <a:r>
              <a:rPr lang="en-US" b="1" dirty="0" err="1">
                <a:latin typeface="+mj-lt"/>
                <a:ea typeface="+mn-ea"/>
              </a:rPr>
              <a:t>upplýsingakerfi</a:t>
            </a:r>
            <a:endParaRPr lang="en-US" b="1" dirty="0">
              <a:latin typeface="+mj-lt"/>
              <a:ea typeface="+mn-ea"/>
            </a:endParaRPr>
          </a:p>
          <a:p>
            <a:r>
              <a:rPr lang="en-US" sz="1800" dirty="0" err="1">
                <a:latin typeface="+mj-lt"/>
                <a:ea typeface="+mn-ea"/>
              </a:rPr>
              <a:t>Klínísk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upplýsingakerfi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s.s.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rafræn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sjúkraskrá</a:t>
            </a:r>
            <a:r>
              <a:rPr lang="en-US" sz="1800" dirty="0">
                <a:latin typeface="+mj-lt"/>
                <a:ea typeface="+mn-ea"/>
              </a:rPr>
              <a:t>, </a:t>
            </a:r>
            <a:r>
              <a:rPr lang="en-US" sz="1800" dirty="0" err="1">
                <a:latin typeface="+mj-lt"/>
                <a:ea typeface="+mn-ea"/>
              </a:rPr>
              <a:t>lyfjafyrirmæli</a:t>
            </a:r>
            <a:r>
              <a:rPr lang="en-US" sz="1800" dirty="0">
                <a:latin typeface="+mj-lt"/>
                <a:ea typeface="+mn-ea"/>
              </a:rPr>
              <a:t> </a:t>
            </a:r>
            <a:br>
              <a:rPr lang="en-US" sz="1800" dirty="0">
                <a:latin typeface="+mj-lt"/>
                <a:ea typeface="+mn-ea"/>
              </a:rPr>
            </a:b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rannsóknarsvör</a:t>
            </a:r>
            <a:r>
              <a:rPr lang="en-US" sz="1800" dirty="0">
                <a:latin typeface="+mj-lt"/>
                <a:ea typeface="+mn-ea"/>
              </a:rPr>
              <a:t> </a:t>
            </a:r>
          </a:p>
          <a:p>
            <a:r>
              <a:rPr lang="en-US" sz="1800" dirty="0" err="1">
                <a:latin typeface="+mj-lt"/>
                <a:ea typeface="+mn-ea"/>
              </a:rPr>
              <a:t>Samræmt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mannauðs</a:t>
            </a:r>
            <a:r>
              <a:rPr lang="en-US" sz="1800" dirty="0">
                <a:latin typeface="+mj-lt"/>
                <a:ea typeface="+mn-ea"/>
              </a:rPr>
              <a:t>- </a:t>
            </a:r>
            <a:r>
              <a:rPr lang="en-US" sz="1800" dirty="0" err="1">
                <a:latin typeface="+mj-lt"/>
                <a:ea typeface="+mn-ea"/>
              </a:rPr>
              <a:t>og</a:t>
            </a:r>
            <a:r>
              <a:rPr lang="en-US" sz="1800" dirty="0">
                <a:latin typeface="+mj-lt"/>
                <a:ea typeface="+mn-ea"/>
              </a:rPr>
              <a:t> </a:t>
            </a:r>
            <a:r>
              <a:rPr lang="en-US" sz="1800" dirty="0" err="1">
                <a:latin typeface="+mj-lt"/>
                <a:ea typeface="+mn-ea"/>
              </a:rPr>
              <a:t>fjárhagskerfi</a:t>
            </a:r>
            <a:r>
              <a:rPr lang="en-US" sz="1800" dirty="0">
                <a:latin typeface="+mj-lt"/>
                <a:ea typeface="+mn-ea"/>
              </a:rPr>
              <a:t> (</a:t>
            </a:r>
            <a:r>
              <a:rPr lang="en-US" sz="1800" dirty="0" err="1">
                <a:latin typeface="+mj-lt"/>
                <a:ea typeface="+mn-ea"/>
              </a:rPr>
              <a:t>Orri</a:t>
            </a:r>
            <a:r>
              <a:rPr lang="en-US" sz="1800" dirty="0">
                <a:latin typeface="+mj-lt"/>
                <a:ea typeface="+mn-ea"/>
              </a:rPr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7D66F8-4144-4AF3-AFED-CE4E14326A3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4800" y="6611937"/>
            <a:ext cx="457200" cy="246063"/>
          </a:xfrm>
        </p:spPr>
        <p:txBody>
          <a:bodyPr anchor="ctr"/>
          <a:lstStyle/>
          <a:p>
            <a:pPr algn="ctr"/>
            <a:fld id="{11E16674-77CE-4F8D-A577-F83E2D1FC7F4}" type="slidenum">
              <a:rPr lang="en-US" sz="1000" smtClean="0">
                <a:latin typeface="Arial" panose="020B0604020202020204" pitchFamily="34" charset="0"/>
                <a:cs typeface="Arial" panose="020B0604020202020204" pitchFamily="34" charset="0"/>
              </a:rPr>
              <a:pPr algn="ctr"/>
              <a:t>9</a:t>
            </a:fld>
            <a:endParaRPr lang="en-US" sz="1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</p:tagLst>
</file>

<file path=ppt/theme/theme1.xml><?xml version="1.0" encoding="utf-8"?>
<a:theme xmlns:a="http://schemas.openxmlformats.org/drawingml/2006/main" name="~5778786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 w="12700">
          <a:solidFill>
            <a:schemeClr val="accent1"/>
          </a:solidFill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dirty="0" err="1" smtClean="0"/>
        </a:defPPr>
      </a:lstStyle>
    </a:txDef>
  </a:objectDefaults>
  <a:extraClrSchemeLst/>
  <a:custClrLst>
    <a:custClr name="82 | 155 | 202">
      <a:srgbClr val="529BCA"/>
    </a:custClr>
    <a:custClr name="119 | 174 | 201">
      <a:srgbClr val="77AEC9"/>
    </a:custClr>
    <a:custClr name="152 | 194 | 215">
      <a:srgbClr val="98C2D7"/>
    </a:custClr>
    <a:custClr name="162 | 155 | 149">
      <a:srgbClr val="A29B95"/>
    </a:custClr>
    <a:custClr name="170 | 170 | 164">
      <a:srgbClr val="AAAAA4"/>
    </a:custClr>
    <a:custClr name="189 | 183 | 178">
      <a:srgbClr val="BDB7B2"/>
    </a:custClr>
    <a:custClr name="169 | 86 | 151">
      <a:srgbClr val="A95697"/>
    </a:custClr>
    <a:custClr name="233 | 103 | 93">
      <a:srgbClr val="E9675D"/>
    </a:custClr>
    <a:custClr name="243 | 205 | 105">
      <a:srgbClr val="F3CD69"/>
    </a:custClr>
    <a:custClr name="111 | 50 | 21">
      <a:srgbClr val="6F3215"/>
    </a:custClr>
    <a:custClr name="87 | 155 | 120">
      <a:srgbClr val="579B78"/>
    </a:custClr>
    <a:custClr name="126 | 180 | 151">
      <a:srgbClr val="7EB497"/>
    </a:custClr>
  </a:custClr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Landspitali">
      <a:dk1>
        <a:sysClr val="windowText" lastClr="000000"/>
      </a:dk1>
      <a:lt1>
        <a:sysClr val="window" lastClr="FFFFFF"/>
      </a:lt1>
      <a:dk2>
        <a:srgbClr val="A29B95"/>
      </a:dk2>
      <a:lt2>
        <a:srgbClr val="FFFFFF"/>
      </a:lt2>
      <a:accent1>
        <a:srgbClr val="77AEC9"/>
      </a:accent1>
      <a:accent2>
        <a:srgbClr val="E9675D"/>
      </a:accent2>
      <a:accent3>
        <a:srgbClr val="579B78"/>
      </a:accent3>
      <a:accent4>
        <a:srgbClr val="A95697"/>
      </a:accent4>
      <a:accent5>
        <a:srgbClr val="F3CD69"/>
      </a:accent5>
      <a:accent6>
        <a:srgbClr val="A29B95"/>
      </a:accent6>
      <a:hlink>
        <a:srgbClr val="77AEC9"/>
      </a:hlink>
      <a:folHlink>
        <a:srgbClr val="A29B95"/>
      </a:folHlink>
    </a:clrScheme>
    <a:fontScheme name="Landspitali">
      <a:majorFont>
        <a:latin typeface="Arial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0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11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2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3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4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5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6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7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8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ppt/theme/themeOverride9.xml><?xml version="1.0" encoding="utf-8"?>
<a:themeOverride xmlns:a="http://schemas.openxmlformats.org/drawingml/2006/main">
  <a:clrScheme name="Landspitali">
    <a:dk1>
      <a:sysClr val="windowText" lastClr="000000"/>
    </a:dk1>
    <a:lt1>
      <a:sysClr val="window" lastClr="FFFFFF"/>
    </a:lt1>
    <a:dk2>
      <a:srgbClr val="A29B95"/>
    </a:dk2>
    <a:lt2>
      <a:srgbClr val="FFFFFF"/>
    </a:lt2>
    <a:accent1>
      <a:srgbClr val="77AEC9"/>
    </a:accent1>
    <a:accent2>
      <a:srgbClr val="E9675D"/>
    </a:accent2>
    <a:accent3>
      <a:srgbClr val="579B78"/>
    </a:accent3>
    <a:accent4>
      <a:srgbClr val="A95697"/>
    </a:accent4>
    <a:accent5>
      <a:srgbClr val="F3CD69"/>
    </a:accent5>
    <a:accent6>
      <a:srgbClr val="A29B95"/>
    </a:accent6>
    <a:hlink>
      <a:srgbClr val="77AEC9"/>
    </a:hlink>
    <a:folHlink>
      <a:srgbClr val="A29B9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11413</TotalTime>
  <Words>1458</Words>
  <Application>Microsoft Office PowerPoint</Application>
  <PresentationFormat>Widescreen</PresentationFormat>
  <Paragraphs>363</Paragraphs>
  <Slides>59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4" baseType="lpstr">
      <vt:lpstr>Arial</vt:lpstr>
      <vt:lpstr>Calibri</vt:lpstr>
      <vt:lpstr>Georgia</vt:lpstr>
      <vt:lpstr>Times New Roman</vt:lpstr>
      <vt:lpstr>~5778786</vt:lpstr>
      <vt:lpstr>PowerPoint Presentation</vt:lpstr>
      <vt:lpstr>Yfirlit kynningar</vt:lpstr>
      <vt:lpstr>Íslenska heilbrigðiskerfið</vt:lpstr>
      <vt:lpstr>Skipulag heilbrigðisþjónustu</vt:lpstr>
      <vt:lpstr>Lág dánartíðni vegna krabbameina Ísland vs. OECD </vt:lpstr>
      <vt:lpstr>Lág dánartíðni eftir kransæðastíflu  Ísland vs. OECD </vt:lpstr>
      <vt:lpstr>Lág dánartíðni eftir heilablóðfall Ísland vs.OECD </vt:lpstr>
      <vt:lpstr>PowerPoint Presentation</vt:lpstr>
      <vt:lpstr>Heilbrigðisstofnanir</vt:lpstr>
      <vt:lpstr>PowerPoint Presentation</vt:lpstr>
      <vt:lpstr>PowerPoint Presentation</vt:lpstr>
      <vt:lpstr>PowerPoint Presentation</vt:lpstr>
      <vt:lpstr>PowerPoint Presentation</vt:lpstr>
      <vt:lpstr>Hlutverk</vt:lpstr>
      <vt:lpstr>Gildi</vt:lpstr>
      <vt:lpstr>PowerPoint Presentation</vt:lpstr>
      <vt:lpstr>PowerPoint Presentation</vt:lpstr>
      <vt:lpstr>PowerPoint Presentation</vt:lpstr>
      <vt:lpstr>PowerPoint Presentation</vt:lpstr>
      <vt:lpstr>Þriðjungur allra landsmanna  leitar árlega til Landspítala</vt:lpstr>
      <vt:lpstr>PowerPoint Presentation</vt:lpstr>
      <vt:lpstr>Árið 2024 á landspítala</vt:lpstr>
      <vt:lpstr>Dagur á Landspítala</vt:lpstr>
      <vt:lpstr>PowerPoint Presentation</vt:lpstr>
      <vt:lpstr>Meginþorri lega á LSH árið 2024 var hjá aldurshópnum 50 ára og eldri (Legur tengdar meðgöngu og fæðingu undanskildar)</vt:lpstr>
      <vt:lpstr>PowerPoint Presentation</vt:lpstr>
      <vt:lpstr>Fjöldi lega eftir yfirsjúkdómaflokkum DRG-kerfis (Diagnosis related groups) </vt:lpstr>
      <vt:lpstr>Skurðaðgerðir</vt:lpstr>
      <vt:lpstr>Komur á bráðamóttökur</vt:lpstr>
      <vt:lpstr>Yfir 70% fæðinga á Íslandi  eru á Landspítala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Rekstrarreikningur </vt:lpstr>
      <vt:lpstr>PowerPoint Presentation</vt:lpstr>
      <vt:lpstr>PowerPoint Presentation</vt:lpstr>
      <vt:lpstr>PowerPoint Presentation</vt:lpstr>
      <vt:lpstr>Á spítalanum starfa um 6.500 manns  í um 5.100 stöðugildum  </vt:lpstr>
      <vt:lpstr>Stöðugildi og starfsmannafjöldi</vt:lpstr>
      <vt:lpstr>Veikindahlutfall starfsmanna  eftir mánuðum</vt:lpstr>
      <vt:lpstr>Starfsánægja starfsmanna skv. Könnun Skalinn er 1-10, þar sem 10 er hæsta gildi. markmið er 7,8</vt:lpstr>
      <vt:lpstr>PowerPoint Presentation</vt:lpstr>
      <vt:lpstr>1.999 nemendur í heilbrigðisvísindum árið 2024 þar af 649 háskólanemar á framhaldsstigi</vt:lpstr>
      <vt:lpstr>PowerPoint Presentation</vt:lpstr>
      <vt:lpstr>PowerPoint Presentation</vt:lpstr>
      <vt:lpstr>Áfangar í Landspítalasögunni</vt:lpstr>
      <vt:lpstr>Mikilvægir klínískir áfangar  á Landspítala eftir 1960</vt:lpstr>
      <vt:lpstr>PowerPoint Presentation</vt:lpstr>
      <vt:lpstr>PowerPoint Presentation</vt:lpstr>
      <vt:lpstr>Leiðarljós Landspítala við Uppbyggingu innviða</vt:lpstr>
      <vt:lpstr>Landspítalaþorpið – nýbyggingar 2015 – 2026 – 1. áfangi</vt:lpstr>
      <vt:lpstr>Meðferðarkjarninn – 70.000 m2 – 6 hæðir og kjallari hönnun 2016-2022             framkvæmdir 2018-2026</vt:lpstr>
      <vt:lpstr>Rannsóknahúsið – 17.000 m2 – 5 hæðir  sameinar nær alla rannsóknarstarfsemi spítalans  hönnun 2018 – 2022.   framkvæmdir 2021 - 2026</vt:lpstr>
      <vt:lpstr>Bílastæða- og tæknihús  –  550 stæði Hönnun 2019-2022 -  Framkvæmdir 2021-2024 </vt:lpstr>
      <vt:lpstr>Heilbrigðisvísindasvið hí – nýbygging 7.000 m2 + endurbætur á læknagarði Hönnun 2018-2022.       Framkvæmdir 2022 – 2026</vt:lpstr>
    </vt:vector>
  </TitlesOfParts>
  <Company>LSH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Slide</dc:title>
  <dc:creator>Elísabet Guðmundsdóttir</dc:creator>
  <cp:lastModifiedBy>Lovísa Sigfúsdóttir</cp:lastModifiedBy>
  <cp:revision>743</cp:revision>
  <cp:lastPrinted>2020-02-14T14:33:14Z</cp:lastPrinted>
  <dcterms:created xsi:type="dcterms:W3CDTF">2014-11-04T10:06:03Z</dcterms:created>
  <dcterms:modified xsi:type="dcterms:W3CDTF">2025-06-20T09:36:27Z</dcterms:modified>
</cp:coreProperties>
</file>